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831" r:id="rId2"/>
    <p:sldMasterId id="2147483843" r:id="rId3"/>
    <p:sldMasterId id="2147483860" r:id="rId4"/>
  </p:sldMasterIdLst>
  <p:notesMasterIdLst>
    <p:notesMasterId r:id="rId30"/>
  </p:notesMasterIdLst>
  <p:handoutMasterIdLst>
    <p:handoutMasterId r:id="rId31"/>
  </p:handoutMasterIdLst>
  <p:sldIdLst>
    <p:sldId id="257" r:id="rId5"/>
    <p:sldId id="335" r:id="rId6"/>
    <p:sldId id="341" r:id="rId7"/>
    <p:sldId id="391" r:id="rId8"/>
    <p:sldId id="344" r:id="rId9"/>
    <p:sldId id="345" r:id="rId10"/>
    <p:sldId id="346" r:id="rId11"/>
    <p:sldId id="347" r:id="rId12"/>
    <p:sldId id="348" r:id="rId13"/>
    <p:sldId id="349" r:id="rId14"/>
    <p:sldId id="433" r:id="rId15"/>
    <p:sldId id="423" r:id="rId16"/>
    <p:sldId id="437" r:id="rId17"/>
    <p:sldId id="440" r:id="rId18"/>
    <p:sldId id="352" r:id="rId19"/>
    <p:sldId id="353" r:id="rId20"/>
    <p:sldId id="354" r:id="rId21"/>
    <p:sldId id="355" r:id="rId22"/>
    <p:sldId id="356" r:id="rId23"/>
    <p:sldId id="357" r:id="rId24"/>
    <p:sldId id="390" r:id="rId25"/>
    <p:sldId id="442" r:id="rId26"/>
    <p:sldId id="443" r:id="rId27"/>
    <p:sldId id="438" r:id="rId28"/>
    <p:sldId id="439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AE012E9-8E81-40F2-A6B7-314E5FD864F2}">
          <p14:sldIdLst>
            <p14:sldId id="257"/>
            <p14:sldId id="335"/>
          </p14:sldIdLst>
        </p14:section>
        <p14:section name="Part-1: Proj Selection" id="{C26075C9-A97C-49EF-8E7B-D499144DD605}">
          <p14:sldIdLst>
            <p14:sldId id="341"/>
            <p14:sldId id="391"/>
            <p14:sldId id="344"/>
            <p14:sldId id="345"/>
            <p14:sldId id="346"/>
            <p14:sldId id="347"/>
            <p14:sldId id="348"/>
            <p14:sldId id="349"/>
            <p14:sldId id="433"/>
            <p14:sldId id="423"/>
            <p14:sldId id="437"/>
            <p14:sldId id="440"/>
            <p14:sldId id="352"/>
            <p14:sldId id="353"/>
            <p14:sldId id="354"/>
            <p14:sldId id="355"/>
            <p14:sldId id="356"/>
            <p14:sldId id="357"/>
            <p14:sldId id="390"/>
            <p14:sldId id="442"/>
            <p14:sldId id="443"/>
            <p14:sldId id="438"/>
            <p14:sldId id="4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FB55CC"/>
    <a:srgbClr val="5B53FF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565" autoAdjust="0"/>
  </p:normalViewPr>
  <p:slideViewPr>
    <p:cSldViewPr>
      <p:cViewPr varScale="1">
        <p:scale>
          <a:sx n="107" d="100"/>
          <a:sy n="107" d="100"/>
        </p:scale>
        <p:origin x="173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8799455-E484-48D7-B4B2-27B4F84001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068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184235F-ECE1-4BE8-8BAF-E29AC9805E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900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7EBF9E-79B8-47AA-AB6E-92778F1771C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300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5422C-A3D6-4174-9638-FCF5DC56E5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47B4D-72BA-468E-AB16-795331F16C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D2FAD-FD06-4AA6-AC57-91F90138A9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7854DB3-7A57-4181-880A-5215D777BB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350681" cy="365125"/>
          </a:xfrm>
        </p:spPr>
        <p:txBody>
          <a:bodyPr/>
          <a:lstStyle>
            <a:lvl1pPr algn="l">
              <a:defRPr sz="1200"/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533400" cy="365125"/>
          </a:xfr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fld id="{1953F6A9-037C-4679-A974-5A2F60203CE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876800" y="6581001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Copyright 2014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73681-C82D-4D99-8948-365C75EB26F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0FAF7-8C0D-4DDF-A379-F4FDC17B23A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6E41F8-23B9-454D-90CC-E31BF8A7FB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B078C3-AD74-4C69-8529-ABFACC42093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D544F7-41D2-4889-B2EC-B0B2B2B8DC5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EE8385-873D-4308-8CE2-51B606282F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44E1B-9771-4FC4-AD8A-F994E9D706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917F4C6-6F30-47C3-875F-46DAC858CA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418779-1B42-43E3-AD0F-719051D4209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8B0EE-74BD-464F-A113-BF9301018B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998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9232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1533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852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965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5155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897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C6576-CCC7-4A49-9300-5D4A8C0C3F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9224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5691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058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08581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8821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15630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4773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1680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7809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07F9D3B-BD25-4DCF-AF32-D3854EEF4F1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786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F7F4D-3FF6-43A6-95C4-A0F4456244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1"/>
          <p:cNvSpPr txBox="1">
            <a:spLocks/>
          </p:cNvSpPr>
          <p:nvPr/>
        </p:nvSpPr>
        <p:spPr>
          <a:xfrm>
            <a:off x="5486400" y="6492875"/>
            <a:ext cx="1600200" cy="365125"/>
          </a:xfrm>
          <a:prstGeom prst="rect">
            <a:avLst/>
          </a:prstGeom>
        </p:spPr>
        <p:txBody>
          <a:bodyPr anchor="b"/>
          <a:lstStyle>
            <a:lvl1pPr algn="l">
              <a:buFontTx/>
              <a:buNone/>
              <a:defRPr smtClean="0"/>
            </a:lvl1pPr>
          </a:lstStyle>
          <a:p>
            <a:pPr>
              <a:defRPr/>
            </a:pPr>
            <a:r>
              <a:rPr lang="en-US" sz="1200" dirty="0">
                <a:latin typeface="+mn-lt"/>
              </a:rPr>
              <a:t>Copyright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0"/>
          </p:nvPr>
        </p:nvSpPr>
        <p:spPr>
          <a:xfrm>
            <a:off x="0" y="6492875"/>
            <a:ext cx="2590800" cy="365125"/>
          </a:xfrm>
        </p:spPr>
        <p:txBody>
          <a:bodyPr/>
          <a:lstStyle>
            <a:lvl1pPr algn="l"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1"/>
          </p:nvPr>
        </p:nvSpPr>
        <p:spPr>
          <a:xfrm>
            <a:off x="8588375" y="6492875"/>
            <a:ext cx="555625" cy="365125"/>
          </a:xfrm>
        </p:spPr>
        <p:txBody>
          <a:bodyPr/>
          <a:lstStyle>
            <a:lvl1pPr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1F8276A5-8D43-491D-83BE-00FCABAA151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9986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DB78CB-3422-490B-B33A-0EFCD59A8AA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0999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D20D06-D837-4474-A924-C0EEF7F6304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254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C7087B-5585-4BF4-877F-DCE878DD0A5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019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627A9B-B1EF-4088-9195-D95AFC8BA39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692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A033E-8EDD-4339-B466-9532F96458E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6850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9969FD-CB8E-48F9-A41B-0AACA2151B8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438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1540E53-27DF-44E5-9BF4-BA90E52A75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166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33165-E992-4DBA-A9ED-59178CD6CF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0526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F0DD1-7F29-40C4-B5F0-16CFC2F162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3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9936D-4006-447B-98FA-06B4AD980D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05362-07AE-46AF-A279-AD4E819CBD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87C05-0F34-4950-B296-371F2131F8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4512B-0B1B-484E-988E-3B1C4969C8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E609A-7A24-4D1A-B4F5-D3869A206C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BD45D22-0321-4823-8238-266049D252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BD45D22-0321-4823-8238-266049D2529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entury Gothic" panose="020B050202020202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3/13/2024</a:t>
            </a:fld>
            <a:endParaRPr lang="en-US" dirty="0">
              <a:solidFill>
                <a:prstClr val="black">
                  <a:tint val="75000"/>
                </a:prstClr>
              </a:solidFill>
              <a:latin typeface="Century Gothic" panose="020B0502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entury Gothic" panose="020B0502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latin typeface="Century Gothic" panose="020B050202020202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7139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/>
              <a:t>Information Technology Project Management, Seventh Edition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F11DC2A-2F4E-4F79-A3F5-88DB509F96F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4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iyGxEix5Zs" TargetMode="Externa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26.png"/><Relationship Id="rId11" Type="http://schemas.openxmlformats.org/officeDocument/2006/relationships/image" Target="../media/image30.jpg"/><Relationship Id="rId5" Type="http://schemas.openxmlformats.org/officeDocument/2006/relationships/image" Target="../media/image25.svg"/><Relationship Id="rId10" Type="http://schemas.openxmlformats.org/officeDocument/2006/relationships/hyperlink" Target="http://celesteng.mis.yzu.edu.tw/" TargetMode="External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00200"/>
            <a:ext cx="7772400" cy="13493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Chapter 4:</a:t>
            </a:r>
            <a:br>
              <a:rPr dirty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</a:br>
            <a:r>
              <a:rPr dirty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Project </a:t>
            </a: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Selection</a:t>
            </a:r>
            <a:endParaRPr dirty="0">
              <a:effectLst>
                <a:outerShdw blurRad="38100" dist="38100" dir="2700000" algn="tl">
                  <a:srgbClr val="FFFFFF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2400" y="3657600"/>
            <a:ext cx="5791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Information Technology Project Management, Seventh Edition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5791200"/>
            <a:ext cx="47933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Note: See the text itself for full citations.</a:t>
            </a:r>
          </a:p>
        </p:txBody>
      </p:sp>
      <p:pic>
        <p:nvPicPr>
          <p:cNvPr id="8" name="Picture 5" descr="Information Technology Project Managem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153" y="3034843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284113"/>
            <a:ext cx="5715000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Last modified by Celeste Ng, in March 2024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0" y="6569075"/>
            <a:ext cx="2350681" cy="365125"/>
          </a:xfrm>
        </p:spPr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569075"/>
            <a:ext cx="533400" cy="365125"/>
          </a:xfrm>
        </p:spPr>
        <p:txBody>
          <a:bodyPr/>
          <a:lstStyle/>
          <a:p>
            <a:pPr>
              <a:defRPr/>
            </a:pPr>
            <a:fld id="{CAB078C3-AD74-4C69-8529-ABFACC42093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600" dirty="0"/>
              <a:t>1.2: </a:t>
            </a:r>
            <a:r>
              <a:rPr lang="en-US" sz="3600" dirty="0"/>
              <a:t>(3-1) Net Present Value Example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46" y="1524000"/>
            <a:ext cx="8981154" cy="51042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0130" y="2302703"/>
            <a:ext cx="6778869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2590800"/>
            <a:ext cx="6778869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199" y="2864868"/>
            <a:ext cx="6778869" cy="30656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7199" y="3217103"/>
            <a:ext cx="2209801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33400" y="4335802"/>
            <a:ext cx="6778869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36331" y="4648200"/>
            <a:ext cx="6778869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3400" y="4893503"/>
            <a:ext cx="6778869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257800"/>
            <a:ext cx="2209801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12CFA2-8EB6-47F3-8FC2-3F7F0E0A0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813" y="79082"/>
            <a:ext cx="3872753" cy="3498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B078C3-AD74-4C69-8529-ABFACC42093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5212"/>
            <a:ext cx="9296400" cy="609600"/>
          </a:xfrm>
        </p:spPr>
        <p:txBody>
          <a:bodyPr>
            <a:noAutofit/>
          </a:bodyPr>
          <a:lstStyle/>
          <a:p>
            <a:r>
              <a:rPr lang="en-US" altLang="zh-TW" sz="3600" dirty="0"/>
              <a:t>1.2: </a:t>
            </a:r>
            <a:r>
              <a:rPr lang="en-US" sz="3600" dirty="0"/>
              <a:t>(3-1) JWD Consulting NPV Example</a:t>
            </a: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914400" y="5791200"/>
            <a:ext cx="7377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Note:  See the template called business_case_financials.xls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96035"/>
            <a:ext cx="7863628" cy="47951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" y="1015267"/>
            <a:ext cx="3733800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00400" y="1600200"/>
            <a:ext cx="3505200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7200" y="1945542"/>
            <a:ext cx="1145932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00" y="2209800"/>
            <a:ext cx="6248400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7200" y="2514600"/>
            <a:ext cx="6248400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7200" y="3164742"/>
            <a:ext cx="1145932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57200" y="3429000"/>
            <a:ext cx="6248400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57200" y="3733800"/>
            <a:ext cx="6248400" cy="228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702668" y="4267200"/>
            <a:ext cx="2136532" cy="3048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4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EB56D74D-0B32-40F6-922D-4D3398A55F19}"/>
              </a:ext>
            </a:extLst>
          </p:cNvPr>
          <p:cNvGrpSpPr/>
          <p:nvPr/>
        </p:nvGrpSpPr>
        <p:grpSpPr>
          <a:xfrm>
            <a:off x="328612" y="1044109"/>
            <a:ext cx="8486775" cy="4800600"/>
            <a:chOff x="328612" y="1028700"/>
            <a:chExt cx="8486775" cy="48006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BF3D8A-7A28-4548-BF2B-1F7BB4A76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8612" y="1028700"/>
              <a:ext cx="8486775" cy="4800600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75053A7-8E4C-4591-8929-E7096285D6D1}"/>
                </a:ext>
              </a:extLst>
            </p:cNvPr>
            <p:cNvGrpSpPr/>
            <p:nvPr/>
          </p:nvGrpSpPr>
          <p:grpSpPr>
            <a:xfrm>
              <a:off x="553165" y="3080216"/>
              <a:ext cx="2508836" cy="1592588"/>
              <a:chOff x="553165" y="3080216"/>
              <a:chExt cx="2508836" cy="1592588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9E7D3C30-F098-442A-8F62-E4B780D158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165" y="3080216"/>
                <a:ext cx="2505075" cy="66675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C1B8454-247A-45AB-9B82-7495DF561F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3165" y="4038600"/>
                <a:ext cx="2508836" cy="634204"/>
              </a:xfrm>
              <a:prstGeom prst="rect">
                <a:avLst/>
              </a:prstGeom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277" y="70646"/>
            <a:ext cx="7288942" cy="973463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sz="2800" dirty="0"/>
              <a:t>Calculation of PV, NPV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17220" y="6400800"/>
            <a:ext cx="728894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Century Gothic" panose="020B0502020202020204"/>
              </a:rPr>
              <a:t>Adapted from: </a:t>
            </a:r>
            <a:r>
              <a:rPr lang="en-US" sz="1200" dirty="0">
                <a:solidFill>
                  <a:prstClr val="black"/>
                </a:solidFill>
                <a:latin typeface="Century Gothic" panose="020B0502020202020204"/>
              </a:rPr>
              <a:t>Kathy Schwalbe, 2014, Information Technology Project Management, Seventh Edition, Course Technology, Canada.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97147F-7EF7-458D-BAE1-2409E0F1D84B}"/>
              </a:ext>
            </a:extLst>
          </p:cNvPr>
          <p:cNvGrpSpPr/>
          <p:nvPr/>
        </p:nvGrpSpPr>
        <p:grpSpPr>
          <a:xfrm>
            <a:off x="4114800" y="2286000"/>
            <a:ext cx="1666875" cy="1238250"/>
            <a:chOff x="4195762" y="1885950"/>
            <a:chExt cx="1666875" cy="123825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96BF90C-0CD7-423E-8ED2-EF20EB9C33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95762" y="1885950"/>
              <a:ext cx="1666875" cy="381000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B3C5F3F-9EC1-4C28-AA8D-3247F535696F}"/>
                </a:ext>
              </a:extLst>
            </p:cNvPr>
            <p:cNvCxnSpPr>
              <a:stCxn id="14" idx="2"/>
            </p:cNvCxnSpPr>
            <p:nvPr/>
          </p:nvCxnSpPr>
          <p:spPr>
            <a:xfrm flipH="1">
              <a:off x="4495800" y="2266950"/>
              <a:ext cx="533400" cy="85725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B7664C0-9249-4182-ABD5-B16B6392AA76}"/>
              </a:ext>
            </a:extLst>
          </p:cNvPr>
          <p:cNvGrpSpPr/>
          <p:nvPr/>
        </p:nvGrpSpPr>
        <p:grpSpPr>
          <a:xfrm>
            <a:off x="6940924" y="2311893"/>
            <a:ext cx="1669676" cy="1212357"/>
            <a:chOff x="6940924" y="1881326"/>
            <a:chExt cx="1669676" cy="121235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93A379A-CF36-4A7C-B8DE-512427644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40924" y="1881326"/>
              <a:ext cx="1669676" cy="381000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F3C3B0E-F859-4DEA-B882-3773DDDCC032}"/>
                </a:ext>
              </a:extLst>
            </p:cNvPr>
            <p:cNvCxnSpPr/>
            <p:nvPr/>
          </p:nvCxnSpPr>
          <p:spPr>
            <a:xfrm flipH="1">
              <a:off x="7315200" y="2236433"/>
              <a:ext cx="533400" cy="85725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976056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277" y="70646"/>
            <a:ext cx="7288942" cy="973463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sz="2800" dirty="0"/>
              <a:t>Calculation of NPV </a:t>
            </a:r>
            <a:r>
              <a:rPr lang="en-US" sz="2800" dirty="0">
                <a:sym typeface="Wingdings" panose="05000000000000000000" pitchFamily="2" charset="2"/>
              </a:rPr>
              <a:t> run “Quick Analysis” of cumulative cash flow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17220" y="6400800"/>
            <a:ext cx="728894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Century Gothic" panose="020B0502020202020204"/>
              </a:rPr>
              <a:t>Adapted from: </a:t>
            </a:r>
            <a:r>
              <a:rPr lang="en-US" sz="1200" dirty="0">
                <a:solidFill>
                  <a:prstClr val="black"/>
                </a:solidFill>
                <a:latin typeface="Century Gothic" panose="020B0502020202020204"/>
              </a:rPr>
              <a:t>Kathy Schwalbe, 2014, Information Technology Project Management, Seventh Edition, Course Technology, Canada.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48204-98F0-41F6-938B-452359AAD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42C046-8986-4CE1-876F-AFCAC8603B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822" r="53333" b="32289"/>
          <a:stretch/>
        </p:blipFill>
        <p:spPr>
          <a:xfrm>
            <a:off x="381000" y="1174598"/>
            <a:ext cx="8647269" cy="50957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E294652-3474-4AC8-8F43-ACF7D9ADB92A}"/>
              </a:ext>
            </a:extLst>
          </p:cNvPr>
          <p:cNvGrpSpPr/>
          <p:nvPr/>
        </p:nvGrpSpPr>
        <p:grpSpPr>
          <a:xfrm>
            <a:off x="3733800" y="1174598"/>
            <a:ext cx="5252321" cy="2847813"/>
            <a:chOff x="3733800" y="1174598"/>
            <a:chExt cx="5252321" cy="284781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A965FE4-A037-4C5F-A72A-187FC31BA5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1174598"/>
              <a:ext cx="5252321" cy="2082686"/>
            </a:xfrm>
            <a:prstGeom prst="rect">
              <a:avLst/>
            </a:prstGeom>
            <a:ln>
              <a:noFill/>
            </a:ln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FF30E92-CE99-4E7B-9DAA-63F984BE46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59960" y="3257284"/>
              <a:ext cx="841625" cy="76512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5022A2A-1CF8-4622-BDC3-06A19B8A8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25" y="3124200"/>
            <a:ext cx="250507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41647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277" y="70646"/>
            <a:ext cx="7288942" cy="973463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sz="2800" dirty="0"/>
              <a:t>Calculation of ROI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17220" y="6400800"/>
            <a:ext cx="728894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Century Gothic" panose="020B0502020202020204"/>
              </a:rPr>
              <a:t>Adapted from: </a:t>
            </a:r>
            <a:r>
              <a:rPr lang="en-US" sz="1200" dirty="0">
                <a:solidFill>
                  <a:prstClr val="black"/>
                </a:solidFill>
                <a:latin typeface="Century Gothic" panose="020B0502020202020204"/>
              </a:rPr>
              <a:t>Kathy Schwalbe, 2014, Information Technology Project Management, Seventh Edition, Course Technology, Canada.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EE0A996-AC7C-43A1-96F7-13D46DB2E9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914400"/>
            <a:ext cx="9014046" cy="533400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164B98CA-1322-4DFB-829F-D98264553012}"/>
              </a:ext>
            </a:extLst>
          </p:cNvPr>
          <p:cNvGrpSpPr/>
          <p:nvPr/>
        </p:nvGrpSpPr>
        <p:grpSpPr>
          <a:xfrm>
            <a:off x="3581400" y="2057400"/>
            <a:ext cx="5410200" cy="3886200"/>
            <a:chOff x="3581400" y="2057400"/>
            <a:chExt cx="5410200" cy="3886200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2F8C923-3DC5-4764-AAAC-1A0885B83A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67200" y="2438400"/>
              <a:ext cx="4038600" cy="3505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A76B98C-8E71-4282-B257-68ABE17EE697}"/>
                </a:ext>
              </a:extLst>
            </p:cNvPr>
            <p:cNvSpPr/>
            <p:nvPr/>
          </p:nvSpPr>
          <p:spPr>
            <a:xfrm>
              <a:off x="7848600" y="2057400"/>
              <a:ext cx="1143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F2E0B19-32DD-4C2E-BAA2-8EADF6FF72EF}"/>
                </a:ext>
              </a:extLst>
            </p:cNvPr>
            <p:cNvCxnSpPr>
              <a:cxnSpLocks/>
            </p:cNvCxnSpPr>
            <p:nvPr/>
          </p:nvCxnSpPr>
          <p:spPr>
            <a:xfrm>
              <a:off x="3581400" y="5638800"/>
              <a:ext cx="381000" cy="304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708499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52600"/>
            <a:ext cx="8458200" cy="3581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Return on investment</a:t>
            </a:r>
            <a:r>
              <a:rPr lang="en-US" dirty="0"/>
              <a:t> (ROI) is calculated by subtracting the project costs from the benefits and then dividing by the costs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/>
              <a:t>   ROI = (total discounted </a:t>
            </a:r>
            <a:r>
              <a:rPr lang="en-US" dirty="0">
                <a:solidFill>
                  <a:srgbClr val="5B53FF"/>
                </a:solidFill>
              </a:rPr>
              <a:t>benefits </a:t>
            </a:r>
            <a:r>
              <a:rPr lang="en-US" dirty="0"/>
              <a:t>- total discounted costs) </a:t>
            </a:r>
            <a:r>
              <a:rPr lang="en-US" sz="2800" b="1" dirty="0">
                <a:solidFill>
                  <a:srgbClr val="FF0000"/>
                </a:solidFill>
              </a:rPr>
              <a:t>/ </a:t>
            </a:r>
            <a:r>
              <a:rPr lang="en-US" dirty="0"/>
              <a:t>total discounted </a:t>
            </a:r>
            <a:r>
              <a:rPr lang="en-US" dirty="0">
                <a:solidFill>
                  <a:srgbClr val="5B53FF"/>
                </a:solidFill>
              </a:rPr>
              <a:t>costs 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>
                <a:solidFill>
                  <a:srgbClr val="5B53FF"/>
                </a:solidFill>
              </a:rPr>
              <a:t>	ROI = </a:t>
            </a:r>
            <a:r>
              <a:rPr lang="en-US" dirty="0"/>
              <a:t>(</a:t>
            </a:r>
            <a:r>
              <a:rPr lang="zh-TW" altLang="en-US" dirty="0"/>
              <a:t>總折扣</a:t>
            </a:r>
            <a:r>
              <a:rPr lang="zh-TW" altLang="zh-TW" dirty="0"/>
              <a:t>利益</a:t>
            </a:r>
            <a:r>
              <a:rPr lang="en-US" altLang="zh-TW" dirty="0"/>
              <a:t> - </a:t>
            </a:r>
            <a:r>
              <a:rPr lang="zh-TW" altLang="en-US" dirty="0"/>
              <a:t>總折扣成本</a:t>
            </a:r>
            <a:r>
              <a:rPr lang="en-US" altLang="zh-TW" dirty="0"/>
              <a:t>)/</a:t>
            </a:r>
            <a:r>
              <a:rPr lang="zh-TW" altLang="en-US" dirty="0"/>
              <a:t>總折扣成本</a:t>
            </a:r>
            <a:endParaRPr lang="en-US" altLang="zh-CN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The higher the ROI, the better	</a:t>
            </a:r>
          </a:p>
          <a:p>
            <a:pPr marL="109728" indent="0">
              <a:lnSpc>
                <a:spcPct val="90000"/>
              </a:lnSpc>
              <a:buNone/>
            </a:pPr>
            <a:endParaRPr lang="en-US" dirty="0"/>
          </a:p>
        </p:txBody>
      </p:sp>
      <p:sp>
        <p:nvSpPr>
          <p:cNvPr id="2867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A01C81-05FE-4C62-8FDC-A53A3FB0485C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239000" cy="1079500"/>
          </a:xfrm>
        </p:spPr>
        <p:txBody>
          <a:bodyPr>
            <a:normAutofit fontScale="90000"/>
          </a:bodyPr>
          <a:lstStyle/>
          <a:p>
            <a:r>
              <a:rPr lang="en-US" altLang="zh-TW" sz="4400" dirty="0"/>
              <a:t>1.2: </a:t>
            </a:r>
            <a:r>
              <a:rPr lang="en-US" sz="4400" dirty="0"/>
              <a:t>(3-2) </a:t>
            </a:r>
            <a:r>
              <a:rPr lang="en-US" sz="4800" dirty="0"/>
              <a:t>Return on Investment</a:t>
            </a:r>
            <a:r>
              <a:rPr lang="zh-TW" altLang="en-US" sz="4800" dirty="0"/>
              <a:t>投資報酬率</a:t>
            </a:r>
            <a:endParaRPr lang="en-US" sz="4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2514600"/>
            <a:ext cx="69342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2895600"/>
            <a:ext cx="38862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108035" y="4343400"/>
            <a:ext cx="3540165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1A79DCF-6774-4C4E-8378-F54F60144C1E}"/>
              </a:ext>
            </a:extLst>
          </p:cNvPr>
          <p:cNvSpPr/>
          <p:nvPr/>
        </p:nvSpPr>
        <p:spPr>
          <a:xfrm>
            <a:off x="533400" y="2971808"/>
            <a:ext cx="8153400" cy="68579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077200" cy="4876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Another important financial consideration is payback analysis</a:t>
            </a:r>
          </a:p>
          <a:p>
            <a:pPr>
              <a:lnSpc>
                <a:spcPct val="90000"/>
              </a:lnSpc>
            </a:pPr>
            <a:r>
              <a:rPr lang="en-US" dirty="0"/>
              <a:t>The </a:t>
            </a:r>
            <a:r>
              <a:rPr lang="en-US" b="1" dirty="0"/>
              <a:t>payback period</a:t>
            </a:r>
            <a:r>
              <a:rPr lang="en-US" dirty="0"/>
              <a:t> is </a:t>
            </a:r>
            <a:r>
              <a:rPr lang="en-US" u="sng" dirty="0"/>
              <a:t>the amount of time it will take to recoup</a:t>
            </a:r>
            <a:r>
              <a:rPr lang="en-US" dirty="0"/>
              <a:t>, (in the form of </a:t>
            </a:r>
            <a:r>
              <a:rPr lang="en-US" u="sng" dirty="0"/>
              <a:t>net cash inflows)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the total dollars invested in a project </a:t>
            </a:r>
            <a:r>
              <a:rPr lang="zh-TW" altLang="en-US" dirty="0"/>
              <a:t>需要的總時間</a:t>
            </a:r>
            <a:r>
              <a:rPr lang="zh-TW" altLang="en-US" u="sng" dirty="0"/>
              <a:t>回收</a:t>
            </a:r>
            <a:r>
              <a:rPr lang="zh-TW" altLang="en-US" dirty="0"/>
              <a:t>投資於</a:t>
            </a:r>
            <a:r>
              <a:rPr lang="en-US" altLang="zh-TW" dirty="0"/>
              <a:t>project</a:t>
            </a:r>
            <a:r>
              <a:rPr lang="zh-TW" altLang="en-US" dirty="0"/>
              <a:t>的總金額</a:t>
            </a:r>
            <a:r>
              <a:rPr lang="en-US" altLang="zh-TW" dirty="0"/>
              <a:t>(</a:t>
            </a:r>
            <a:r>
              <a:rPr lang="zh-TW" altLang="en-US" dirty="0"/>
              <a:t>以淨現金流入的形式</a:t>
            </a:r>
            <a:r>
              <a:rPr lang="en-US" altLang="zh-TW" u="sng" dirty="0"/>
              <a:t>)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Payback occurs when the </a:t>
            </a:r>
          </a:p>
          <a:p>
            <a:pPr lvl="1">
              <a:lnSpc>
                <a:spcPct val="90000"/>
              </a:lnSpc>
            </a:pPr>
            <a:r>
              <a:rPr lang="en-US" u="sng" dirty="0"/>
              <a:t>Cumulative</a:t>
            </a:r>
            <a:r>
              <a:rPr lang="en-US" dirty="0"/>
              <a:t> discounted </a:t>
            </a:r>
            <a:r>
              <a:rPr lang="en-US" dirty="0">
                <a:solidFill>
                  <a:srgbClr val="5B53FF"/>
                </a:solidFill>
              </a:rPr>
              <a:t>benefits</a:t>
            </a:r>
            <a:r>
              <a:rPr lang="en-US" dirty="0"/>
              <a:t> </a:t>
            </a:r>
            <a:r>
              <a:rPr lang="en-US" sz="2500" b="1" dirty="0">
                <a:solidFill>
                  <a:srgbClr val="FF0000"/>
                </a:solidFill>
              </a:rPr>
              <a:t>=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 </a:t>
            </a:r>
            <a:r>
              <a:rPr lang="en-US" altLang="zh-TW" u="sng" dirty="0"/>
              <a:t>cumulative</a:t>
            </a:r>
            <a:r>
              <a:rPr lang="en-US" altLang="zh-TW" dirty="0"/>
              <a:t> discounted </a:t>
            </a:r>
            <a:r>
              <a:rPr lang="en-US" altLang="zh-TW" dirty="0">
                <a:solidFill>
                  <a:srgbClr val="5B53FF"/>
                </a:solidFill>
              </a:rPr>
              <a:t>benefits</a:t>
            </a:r>
            <a:r>
              <a:rPr lang="en-US" altLang="zh-TW" dirty="0"/>
              <a:t> </a:t>
            </a:r>
            <a:r>
              <a:rPr lang="en-US" dirty="0">
                <a:solidFill>
                  <a:srgbClr val="5B53FF"/>
                </a:solidFill>
              </a:rPr>
              <a:t>costs (</a:t>
            </a:r>
            <a:r>
              <a:rPr lang="zh-TW" altLang="en-US" dirty="0"/>
              <a:t>累積淨值折扣收益</a:t>
            </a:r>
            <a:r>
              <a:rPr lang="en-US" altLang="zh-TW" dirty="0"/>
              <a:t>=</a:t>
            </a:r>
            <a:r>
              <a:rPr lang="zh-TW" altLang="en-US" dirty="0"/>
              <a:t>累積淨值折扣成本</a:t>
            </a:r>
            <a:r>
              <a:rPr lang="en-US" dirty="0">
                <a:solidFill>
                  <a:srgbClr val="5B53FF"/>
                </a:solidFill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dirty="0"/>
              <a:t>Many organizations want IT projects to have a fairly short payback period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2969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D43B53-6966-430E-9FEE-F57AAE6D637A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-29817" y="166823"/>
            <a:ext cx="9067800" cy="674688"/>
          </a:xfrm>
        </p:spPr>
        <p:txBody>
          <a:bodyPr>
            <a:normAutofit/>
          </a:bodyPr>
          <a:lstStyle/>
          <a:p>
            <a:r>
              <a:rPr lang="en-US" altLang="zh-TW" sz="3600" dirty="0"/>
              <a:t>1.2: </a:t>
            </a:r>
            <a:r>
              <a:rPr lang="en-US" sz="3600" dirty="0"/>
              <a:t>(3-3) Payback Analysis</a:t>
            </a:r>
            <a:r>
              <a:rPr lang="zh-TW" altLang="en-US" sz="3600" b="0" dirty="0">
                <a:effectLst/>
              </a:rPr>
              <a:t>回收週期分析</a:t>
            </a:r>
            <a:endParaRPr lang="en-US" sz="36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85800" y="3200400"/>
            <a:ext cx="55626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24000" y="6019800"/>
            <a:ext cx="32766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BE73CE6-79B6-466B-8F28-7BFDC0440308}"/>
              </a:ext>
            </a:extLst>
          </p:cNvPr>
          <p:cNvSpPr/>
          <p:nvPr/>
        </p:nvSpPr>
        <p:spPr>
          <a:xfrm>
            <a:off x="335924" y="3737117"/>
            <a:ext cx="8153400" cy="121588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B078C3-AD74-4C69-8529-ABFACC42093C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1.2: (3-3) Charting the Payback Period</a:t>
            </a:r>
            <a:endParaRPr lang="en-US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90387"/>
            <a:ext cx="6781799" cy="488180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62400" y="3657600"/>
            <a:ext cx="1145932" cy="614335"/>
          </a:xfrm>
          <a:prstGeom prst="rect">
            <a:avLst/>
          </a:prstGeom>
          <a:noFill/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3"/>
          <p:cNvSpPr>
            <a:spLocks noGrp="1" noChangeArrowheads="1"/>
          </p:cNvSpPr>
          <p:nvPr>
            <p:ph idx="1"/>
          </p:nvPr>
        </p:nvSpPr>
        <p:spPr>
          <a:xfrm>
            <a:off x="328246" y="1524000"/>
            <a:ext cx="8610600" cy="4791075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dirty="0"/>
              <a:t>A weighted scoring model is a tool that provides a </a:t>
            </a:r>
            <a:r>
              <a:rPr lang="en-US" u="sng" dirty="0"/>
              <a:t>systematic process </a:t>
            </a:r>
            <a:r>
              <a:rPr lang="en-US" dirty="0"/>
              <a:t>for selecting projects based on </a:t>
            </a:r>
            <a:r>
              <a:rPr lang="en-US" dirty="0">
                <a:solidFill>
                  <a:srgbClr val="FF0000"/>
                </a:solidFill>
              </a:rPr>
              <a:t>many criteria</a:t>
            </a:r>
          </a:p>
          <a:p>
            <a:pPr marL="1371600" lvl="2" indent="-457200">
              <a:lnSpc>
                <a:spcPct val="90000"/>
              </a:lnSpc>
              <a:buClrTx/>
            </a:pPr>
            <a:r>
              <a:rPr lang="en-US" dirty="0"/>
              <a:t>(1) Identify criteria important to the project selection process</a:t>
            </a:r>
            <a:r>
              <a:rPr lang="zh-TW" altLang="en-US" dirty="0"/>
              <a:t>確定准則</a:t>
            </a:r>
            <a:endParaRPr lang="en-US" dirty="0"/>
          </a:p>
          <a:p>
            <a:pPr marL="1371600" lvl="2" indent="-457200">
              <a:lnSpc>
                <a:spcPct val="90000"/>
              </a:lnSpc>
              <a:buClrTx/>
            </a:pPr>
            <a:r>
              <a:rPr lang="en-US" dirty="0"/>
              <a:t>(2) Assign </a:t>
            </a:r>
            <a:r>
              <a:rPr lang="en-US" u="sng" dirty="0">
                <a:solidFill>
                  <a:srgbClr val="5B53FF"/>
                </a:solidFill>
              </a:rPr>
              <a:t>weights</a:t>
            </a:r>
            <a:r>
              <a:rPr lang="zh-TW" altLang="en-US" dirty="0"/>
              <a:t> </a:t>
            </a:r>
            <a:r>
              <a:rPr lang="en-US" dirty="0"/>
              <a:t>(percentages) to each </a:t>
            </a:r>
            <a:r>
              <a:rPr lang="en-US" dirty="0">
                <a:solidFill>
                  <a:srgbClr val="5B53FF"/>
                </a:solidFill>
              </a:rPr>
              <a:t>criterion</a:t>
            </a:r>
            <a:r>
              <a:rPr lang="en-US" dirty="0"/>
              <a:t> so </a:t>
            </a:r>
            <a:r>
              <a:rPr lang="en-US" dirty="0">
                <a:solidFill>
                  <a:srgbClr val="5B53FF"/>
                </a:solidFill>
              </a:rPr>
              <a:t>they add up to 100%</a:t>
            </a:r>
            <a:r>
              <a:rPr lang="zh-TW" altLang="en-US" dirty="0"/>
              <a:t>分配權重</a:t>
            </a:r>
            <a:endParaRPr lang="en-US" dirty="0">
              <a:solidFill>
                <a:srgbClr val="5B53FF"/>
              </a:solidFill>
            </a:endParaRPr>
          </a:p>
          <a:p>
            <a:pPr marL="1371600" lvl="2" indent="-457200">
              <a:lnSpc>
                <a:spcPct val="90000"/>
              </a:lnSpc>
              <a:buClrTx/>
            </a:pPr>
            <a:r>
              <a:rPr lang="en-US" dirty="0"/>
              <a:t>(3) Assign </a:t>
            </a:r>
            <a:r>
              <a:rPr lang="en-US" u="sng" dirty="0"/>
              <a:t>scores </a:t>
            </a:r>
            <a:r>
              <a:rPr lang="en-US" dirty="0"/>
              <a:t>to each criterion </a:t>
            </a:r>
            <a:r>
              <a:rPr lang="en-US" dirty="0">
                <a:solidFill>
                  <a:srgbClr val="5B53FF"/>
                </a:solidFill>
              </a:rPr>
              <a:t>for each project</a:t>
            </a:r>
            <a:r>
              <a:rPr lang="zh-TW" altLang="en-US" dirty="0"/>
              <a:t>分配評分</a:t>
            </a:r>
            <a:r>
              <a:rPr lang="en-US" dirty="0"/>
              <a:t> </a:t>
            </a:r>
            <a:endParaRPr lang="en-US" dirty="0">
              <a:solidFill>
                <a:srgbClr val="5B53FF"/>
              </a:solidFill>
            </a:endParaRPr>
          </a:p>
          <a:p>
            <a:pPr marL="1371600" lvl="2" indent="-457200">
              <a:lnSpc>
                <a:spcPct val="90000"/>
              </a:lnSpc>
              <a:buClrTx/>
            </a:pPr>
            <a:r>
              <a:rPr lang="en-US" dirty="0"/>
              <a:t>(4)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5B53FF"/>
                </a:solidFill>
              </a:rPr>
              <a:t>Multiply </a:t>
            </a:r>
            <a:r>
              <a:rPr lang="en-US" dirty="0"/>
              <a:t>the scores by the weights and get the total weighted scores</a:t>
            </a:r>
            <a:r>
              <a:rPr lang="zh-TW" altLang="en-US" dirty="0"/>
              <a:t>權重乘以分數</a:t>
            </a:r>
            <a:endParaRPr lang="en-US" dirty="0"/>
          </a:p>
          <a:p>
            <a:pPr marL="609600" indent="-609600">
              <a:lnSpc>
                <a:spcPct val="90000"/>
              </a:lnSpc>
            </a:pPr>
            <a:r>
              <a:rPr lang="en-US" dirty="0"/>
              <a:t>The higher the weighted score, the better</a:t>
            </a:r>
          </a:p>
        </p:txBody>
      </p:sp>
      <p:sp>
        <p:nvSpPr>
          <p:cNvPr id="3174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0" y="6492875"/>
            <a:ext cx="2350681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/>
              <a:t>Information Technology Project Management, Seventh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34046" y="7026275"/>
            <a:ext cx="533400" cy="365125"/>
          </a:xfrm>
        </p:spPr>
        <p:txBody>
          <a:bodyPr/>
          <a:lstStyle/>
          <a:p>
            <a:pPr>
              <a:defRPr/>
            </a:pPr>
            <a:fld id="{999D12CE-7206-489B-BD53-1272D63E99CD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0931"/>
            <a:ext cx="7620000" cy="1062515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/>
              <a:t>1.2: </a:t>
            </a:r>
            <a:r>
              <a:rPr lang="en-US" dirty="0"/>
              <a:t>(4) Weighted Scoring Model</a:t>
            </a:r>
            <a:br>
              <a:rPr lang="en-US" dirty="0"/>
            </a:br>
            <a:r>
              <a:rPr lang="zh-TW" altLang="en-US" dirty="0"/>
              <a:t>加權評分模型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18915" y="3282989"/>
            <a:ext cx="966931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1800" dirty="0"/>
              <a:t>weights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21638" y="3886200"/>
            <a:ext cx="864339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1800" dirty="0"/>
              <a:t>scores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9998" y="4278336"/>
            <a:ext cx="1342202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800" dirty="0"/>
              <a:t>weights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35820" y="4290945"/>
            <a:ext cx="864339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1800" dirty="0"/>
              <a:t>scores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85237" y="2667000"/>
            <a:ext cx="877163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1800" dirty="0"/>
              <a:t>criteria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B078C3-AD74-4C69-8529-ABFACC42093C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TW" sz="3600" dirty="0"/>
              <a:t>1.2: (4) </a:t>
            </a:r>
            <a:r>
              <a:rPr lang="en-US" sz="3600" dirty="0"/>
              <a:t>Sample Weighted Scoring Model for Project Selection</a:t>
            </a:r>
            <a:endParaRPr lang="en-US" sz="6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045243"/>
            <a:ext cx="5638800" cy="55124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62200" y="1219200"/>
            <a:ext cx="2819400" cy="167639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43500" y="1219200"/>
            <a:ext cx="685800" cy="182879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67400" y="1219199"/>
            <a:ext cx="2286000" cy="160020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9800" y="2857499"/>
            <a:ext cx="2286000" cy="381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F977697-AFF9-441A-BDB8-7B10D207C9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340271"/>
              </p:ext>
            </p:extLst>
          </p:nvPr>
        </p:nvGraphicFramePr>
        <p:xfrm>
          <a:off x="125688" y="3238499"/>
          <a:ext cx="2988988" cy="3505905"/>
        </p:xfrm>
        <a:graphic>
          <a:graphicData uri="http://schemas.openxmlformats.org/drawingml/2006/table">
            <a:tbl>
              <a:tblPr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988988">
                  <a:extLst>
                    <a:ext uri="{9D8B030D-6E8A-4147-A177-3AD203B41FA5}">
                      <a16:colId xmlns:a16="http://schemas.microsoft.com/office/drawing/2014/main" val="2301075077"/>
                    </a:ext>
                  </a:extLst>
                </a:gridCol>
              </a:tblGrid>
              <a:tr h="291465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C0C0C0"/>
                          </a:highlight>
                        </a:rPr>
                        <a:t>Weighted scoring Criteria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730248"/>
                  </a:ext>
                </a:extLst>
              </a:tr>
              <a:tr h="239580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>
                          <a:effectLst/>
                          <a:highlight>
                            <a:srgbClr val="C0C0C0"/>
                          </a:highlight>
                        </a:rPr>
                        <a:t>A. Better planning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970849"/>
                  </a:ext>
                </a:extLst>
              </a:tr>
              <a:tr h="249956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>
                          <a:effectLst/>
                          <a:highlight>
                            <a:srgbClr val="C0C0C0"/>
                          </a:highlight>
                        </a:rPr>
                        <a:t>B. Better informed decision making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279499"/>
                  </a:ext>
                </a:extLst>
              </a:tr>
              <a:tr h="239580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>
                          <a:effectLst/>
                          <a:highlight>
                            <a:srgbClr val="C0C0C0"/>
                          </a:highlight>
                        </a:rPr>
                        <a:t>C. Data integration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364394"/>
                  </a:ext>
                </a:extLst>
              </a:tr>
              <a:tr h="239580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>
                          <a:effectLst/>
                          <a:highlight>
                            <a:srgbClr val="C0C0C0"/>
                          </a:highlight>
                        </a:rPr>
                        <a:t>D. Data transparency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387798"/>
                  </a:ext>
                </a:extLst>
              </a:tr>
              <a:tr h="239580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>
                          <a:effectLst/>
                          <a:highlight>
                            <a:srgbClr val="C0C0C0"/>
                          </a:highlight>
                        </a:rPr>
                        <a:t>E. Data sharing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07938"/>
                  </a:ext>
                </a:extLst>
              </a:tr>
              <a:tr h="239580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>
                          <a:effectLst/>
                          <a:highlight>
                            <a:srgbClr val="C0C0C0"/>
                          </a:highlight>
                        </a:rPr>
                        <a:t>F. Process efficiency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759922"/>
                  </a:ext>
                </a:extLst>
              </a:tr>
              <a:tr h="239580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 dirty="0">
                          <a:effectLst/>
                          <a:highlight>
                            <a:srgbClr val="C0C0C0"/>
                          </a:highlight>
                        </a:rPr>
                        <a:t>G. Process transparency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462867"/>
                  </a:ext>
                </a:extLst>
              </a:tr>
              <a:tr h="239580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 dirty="0">
                          <a:effectLst/>
                          <a:highlight>
                            <a:srgbClr val="C0C0C0"/>
                          </a:highlight>
                        </a:rPr>
                        <a:t>H. Increased sales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763548"/>
                  </a:ext>
                </a:extLst>
              </a:tr>
              <a:tr h="239580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 dirty="0">
                          <a:effectLst/>
                          <a:highlight>
                            <a:srgbClr val="C0C0C0"/>
                          </a:highlight>
                        </a:rPr>
                        <a:t>I. Increased customer satisfactions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207390"/>
                  </a:ext>
                </a:extLst>
              </a:tr>
              <a:tr h="180701">
                <a:tc>
                  <a:txBody>
                    <a:bodyPr/>
                    <a:lstStyle/>
                    <a:p>
                      <a:pPr rtl="0" fontAlgn="b"/>
                      <a:r>
                        <a:rPr lang="en-US" sz="1500" dirty="0">
                          <a:effectLst/>
                          <a:highlight>
                            <a:srgbClr val="C0C0C0"/>
                          </a:highlight>
                        </a:rPr>
                        <a:t>J. Increased employee satisfactions</a:t>
                      </a:r>
                    </a:p>
                  </a:txBody>
                  <a:tcPr marL="18197" marR="18197" marT="12132" marB="12132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76202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A378DF0-1DEC-4943-B3B6-68CBF70D52D1}"/>
              </a:ext>
            </a:extLst>
          </p:cNvPr>
          <p:cNvSpPr txBox="1"/>
          <p:nvPr/>
        </p:nvSpPr>
        <p:spPr>
          <a:xfrm>
            <a:off x="1769601" y="4700199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@CelesteSPNg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A8A5CE9F-0F36-45A4-8249-990B169B21B4}"/>
              </a:ext>
            </a:extLst>
          </p:cNvPr>
          <p:cNvSpPr/>
          <p:nvPr/>
        </p:nvSpPr>
        <p:spPr>
          <a:xfrm>
            <a:off x="5060576" y="3109648"/>
            <a:ext cx="3276600" cy="17525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Rectangle 1"/>
          <p:cNvSpPr/>
          <p:nvPr/>
        </p:nvSpPr>
        <p:spPr>
          <a:xfrm>
            <a:off x="533400" y="1066800"/>
            <a:ext cx="8382000" cy="45095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81694"/>
            <a:ext cx="8458200" cy="4351075"/>
          </a:xfrm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1. Discuss</a:t>
            </a:r>
            <a:r>
              <a:rPr lang="en-US" dirty="0"/>
              <a:t> different </a:t>
            </a:r>
            <a:r>
              <a:rPr lang="en-US" u="sng" dirty="0"/>
              <a:t>project selection methods</a:t>
            </a:r>
            <a:r>
              <a:rPr lang="zh-TW" altLang="en-US" dirty="0"/>
              <a:t>專案選擇方法</a:t>
            </a:r>
            <a:endParaRPr lang="en-US" altLang="zh-TW" dirty="0"/>
          </a:p>
          <a:p>
            <a:pPr lvl="1"/>
            <a:r>
              <a:rPr lang="en-US" altLang="zh-TW" dirty="0"/>
              <a:t>1.1 Basic idea – strategic planning</a:t>
            </a:r>
          </a:p>
          <a:p>
            <a:pPr lvl="1"/>
            <a:r>
              <a:rPr lang="en-US" dirty="0"/>
              <a:t>1.2 Methods 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/>
              <a:t>Need, 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/>
              <a:t>Categorizing – POD, 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/>
              <a:t>Financial model, 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/>
              <a:t>Weighted scoring model, 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/>
              <a:t>Balanced scorecard</a:t>
            </a:r>
          </a:p>
        </p:txBody>
      </p:sp>
      <p:sp>
        <p:nvSpPr>
          <p:cNvPr id="921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EE30CD-489B-4D2B-B7A4-DAB20CFFC566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518050" y="39757"/>
            <a:ext cx="8229600" cy="944562"/>
          </a:xfrm>
        </p:spPr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832B76A-80FB-4E05-9D3A-6A3F0CCAADE2}"/>
              </a:ext>
            </a:extLst>
          </p:cNvPr>
          <p:cNvSpPr/>
          <p:nvPr/>
        </p:nvSpPr>
        <p:spPr>
          <a:xfrm>
            <a:off x="4998415" y="2873336"/>
            <a:ext cx="32766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List of Projects</a:t>
            </a:r>
            <a:endParaRPr lang="zh-TW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A7141F-AEF2-43F3-A9E1-B7E89644FD36}"/>
              </a:ext>
            </a:extLst>
          </p:cNvPr>
          <p:cNvSpPr txBox="1"/>
          <p:nvPr/>
        </p:nvSpPr>
        <p:spPr>
          <a:xfrm>
            <a:off x="5665937" y="2946195"/>
            <a:ext cx="19415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highlight>
                  <a:srgbClr val="FFFF00"/>
                </a:highlight>
              </a:rPr>
              <a:t>Strategic Plan</a:t>
            </a:r>
            <a:endParaRPr lang="zh-TW" altLang="en-US" dirty="0">
              <a:highlight>
                <a:srgbClr val="FFFF00"/>
              </a:highlight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D505951-91F4-4A7C-885B-E1DE8CF0F1A7}"/>
              </a:ext>
            </a:extLst>
          </p:cNvPr>
          <p:cNvGrpSpPr/>
          <p:nvPr/>
        </p:nvGrpSpPr>
        <p:grpSpPr>
          <a:xfrm>
            <a:off x="4936254" y="3388243"/>
            <a:ext cx="3290047" cy="1783053"/>
            <a:chOff x="5155846" y="4758935"/>
            <a:chExt cx="3290047" cy="1783053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59CD382-3D94-4DFC-9F35-0242FA9F9A60}"/>
                </a:ext>
              </a:extLst>
            </p:cNvPr>
            <p:cNvSpPr/>
            <p:nvPr/>
          </p:nvSpPr>
          <p:spPr>
            <a:xfrm>
              <a:off x="5169293" y="4758935"/>
              <a:ext cx="3276600" cy="175259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>
                  <a:solidFill>
                    <a:srgbClr val="FF0000"/>
                  </a:solidFill>
                  <a:sym typeface="Wingdings" panose="05000000000000000000" pitchFamily="2" charset="2"/>
                </a:rPr>
                <a:t></a:t>
              </a:r>
              <a:r>
                <a:rPr lang="en-US" altLang="zh-TW" dirty="0">
                  <a:solidFill>
                    <a:srgbClr val="FF0000"/>
                  </a:solidFill>
                </a:rPr>
                <a:t>Selection methods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7EDE0EC-5F35-4D96-B8DC-04ABBEF40428}"/>
                </a:ext>
              </a:extLst>
            </p:cNvPr>
            <p:cNvSpPr/>
            <p:nvPr/>
          </p:nvSpPr>
          <p:spPr>
            <a:xfrm>
              <a:off x="5155846" y="4789389"/>
              <a:ext cx="3276600" cy="175259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6DC466E-37BD-4F56-9C61-665C43311C22}"/>
              </a:ext>
            </a:extLst>
          </p:cNvPr>
          <p:cNvSpPr txBox="1"/>
          <p:nvPr/>
        </p:nvSpPr>
        <p:spPr>
          <a:xfrm>
            <a:off x="5535291" y="3480919"/>
            <a:ext cx="2202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000000"/>
                </a:solidFill>
              </a:rPr>
              <a:t>List of Projects</a:t>
            </a:r>
            <a:endParaRPr lang="zh-TW" alt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69256"/>
            <a:ext cx="8458200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Drs. Robert Kaplan and David Norton developed this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approach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 to help select </a:t>
            </a:r>
            <a:r>
              <a:rPr lang="en-US" dirty="0">
                <a:solidFill>
                  <a:srgbClr val="FF0000"/>
                </a:solidFill>
              </a:rPr>
              <a:t>and manage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projects that align with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C0C0"/>
                </a:highlight>
              </a:rPr>
              <a:t>business strategy</a:t>
            </a:r>
            <a:r>
              <a:rPr lang="zh-TW" altLang="en-US" dirty="0"/>
              <a:t>配合經營策略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A </a:t>
            </a:r>
            <a:r>
              <a:rPr lang="en-US" b="1" dirty="0"/>
              <a:t>balanced scorecard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is a methodology that </a:t>
            </a:r>
            <a:r>
              <a:rPr lang="en-US" dirty="0">
                <a:highlight>
                  <a:srgbClr val="FFFF00"/>
                </a:highlight>
              </a:rPr>
              <a:t>converts an organization’s value </a:t>
            </a:r>
            <a:r>
              <a:rPr lang="en-US" dirty="0"/>
              <a:t>drivers</a:t>
            </a:r>
            <a:r>
              <a:rPr lang="zh-TW" altLang="en-US" dirty="0"/>
              <a:t>是一種轉換組織價值因素的方法</a:t>
            </a:r>
            <a:r>
              <a:rPr lang="en-US" dirty="0"/>
              <a:t>, such as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Customer service </a:t>
            </a:r>
            <a:r>
              <a:rPr lang="en-US" altLang="zh-TW" dirty="0"/>
              <a:t>(from customer perspective)</a:t>
            </a:r>
            <a:r>
              <a:rPr lang="en-US" dirty="0"/>
              <a:t>,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Innovation (from growth &amp; learning perspective),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Operational efficiency </a:t>
            </a:r>
            <a:r>
              <a:rPr lang="en-US" altLang="zh-TW" dirty="0"/>
              <a:t>(from internal perspective)</a:t>
            </a:r>
            <a:r>
              <a:rPr lang="en-US" dirty="0"/>
              <a:t>, and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Financial performance </a:t>
            </a:r>
            <a:r>
              <a:rPr lang="en-US" altLang="zh-TW" dirty="0"/>
              <a:t>(from financial perspective)</a:t>
            </a:r>
          </a:p>
          <a:p>
            <a:pPr marL="630936" lvl="2" indent="0">
              <a:lnSpc>
                <a:spcPct val="90000"/>
              </a:lnSpc>
              <a:buNone/>
            </a:pPr>
            <a:r>
              <a:rPr lang="en-US" dirty="0"/>
              <a:t>to a series of defined metrics</a:t>
            </a:r>
            <a:r>
              <a:rPr lang="zh-TW" altLang="en-US" dirty="0"/>
              <a:t>定義標準衡量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See www.balancedscorecard.org for more information</a:t>
            </a:r>
          </a:p>
        </p:txBody>
      </p:sp>
      <p:sp>
        <p:nvSpPr>
          <p:cNvPr id="3379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7F33D-FF34-45ED-8C63-A1AF432AC4C0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296400" cy="1143000"/>
          </a:xfrm>
        </p:spPr>
        <p:txBody>
          <a:bodyPr>
            <a:normAutofit/>
          </a:bodyPr>
          <a:lstStyle/>
          <a:p>
            <a:r>
              <a:rPr lang="en-US" altLang="zh-TW" sz="3200" dirty="0"/>
              <a:t>1.2: </a:t>
            </a:r>
            <a:r>
              <a:rPr lang="en-US" sz="3200" dirty="0"/>
              <a:t>(5) Implementing a Balanced Scorecard</a:t>
            </a:r>
            <a:r>
              <a:rPr lang="zh-TW" altLang="en-US" sz="3200" dirty="0"/>
              <a:t>實施平衡計分卡</a:t>
            </a:r>
            <a:r>
              <a:rPr lang="en-US" altLang="zh-TW" sz="3200" dirty="0"/>
              <a:t>– Added: </a:t>
            </a:r>
            <a:r>
              <a:rPr lang="en-US" altLang="zh-TW" sz="3200" dirty="0">
                <a:hlinkClick r:id="rId2"/>
              </a:rPr>
              <a:t>Video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3657600"/>
            <a:ext cx="213360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800" dirty="0"/>
              <a:t>Customer service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3968076"/>
            <a:ext cx="129540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800" dirty="0"/>
              <a:t>Innovation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199" y="4278552"/>
            <a:ext cx="2631831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800" dirty="0"/>
              <a:t>Operational efficiency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1" y="4615515"/>
            <a:ext cx="263183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800" dirty="0"/>
              <a:t>Financial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A54826-A843-49EC-BCCC-3D96B89DA1C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90887" y="39045"/>
            <a:ext cx="8686800" cy="751708"/>
          </a:xfrm>
        </p:spPr>
        <p:txBody>
          <a:bodyPr>
            <a:normAutofit fontScale="90000"/>
          </a:bodyPr>
          <a:lstStyle/>
          <a:p>
            <a:r>
              <a:rPr lang="en-US" altLang="zh-TW" dirty="0"/>
              <a:t>1.2: (5) </a:t>
            </a:r>
            <a:r>
              <a:rPr lang="en-US" dirty="0"/>
              <a:t>Balanced Scorecard Example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662" y="1533481"/>
            <a:ext cx="6233414" cy="5035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9658" y="1905000"/>
            <a:ext cx="2133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5B53FF"/>
                </a:solidFill>
              </a:rPr>
              <a:t>Strategic management tool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5B53FF"/>
                </a:solidFill>
              </a:rPr>
              <a:t>Is used to </a:t>
            </a:r>
            <a:r>
              <a:rPr lang="en-US" sz="2000" u="sng" dirty="0">
                <a:solidFill>
                  <a:srgbClr val="5B53FF"/>
                </a:solidFill>
              </a:rPr>
              <a:t>determine how well projects help </a:t>
            </a:r>
            <a:r>
              <a:rPr lang="en-US" sz="2000" dirty="0">
                <a:solidFill>
                  <a:srgbClr val="5B53FF"/>
                </a:solidFill>
              </a:rPr>
              <a:t>the organization to achieve strategic goals</a:t>
            </a:r>
          </a:p>
        </p:txBody>
      </p:sp>
      <p:sp>
        <p:nvSpPr>
          <p:cNvPr id="7" name="Rectangle 6"/>
          <p:cNvSpPr/>
          <p:nvPr/>
        </p:nvSpPr>
        <p:spPr>
          <a:xfrm>
            <a:off x="6068368" y="2278857"/>
            <a:ext cx="2400300" cy="36647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0B0549D-278A-45E0-B756-5BF524ECDBEF}"/>
              </a:ext>
            </a:extLst>
          </p:cNvPr>
          <p:cNvGrpSpPr/>
          <p:nvPr/>
        </p:nvGrpSpPr>
        <p:grpSpPr>
          <a:xfrm>
            <a:off x="2710147" y="787587"/>
            <a:ext cx="2852453" cy="2148390"/>
            <a:chOff x="2710147" y="787587"/>
            <a:chExt cx="2852453" cy="214839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4" name="Speech Bubble: Rectangle with Corners Rounded 3">
              <a:extLst>
                <a:ext uri="{FF2B5EF4-FFF2-40B4-BE49-F238E27FC236}">
                  <a16:creationId xmlns:a16="http://schemas.microsoft.com/office/drawing/2014/main" id="{539E60FA-DABC-4915-BB06-CF9D10394534}"/>
                </a:ext>
              </a:extLst>
            </p:cNvPr>
            <p:cNvSpPr/>
            <p:nvPr/>
          </p:nvSpPr>
          <p:spPr>
            <a:xfrm>
              <a:off x="2819400" y="787587"/>
              <a:ext cx="2743200" cy="914400"/>
            </a:xfrm>
            <a:prstGeom prst="wedgeRoundRectCallo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Celeste: suggest switch these two terms around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22E7ACA-C576-4B02-AA28-DADD01F1F0A2}"/>
                </a:ext>
              </a:extLst>
            </p:cNvPr>
            <p:cNvSpPr txBox="1"/>
            <p:nvPr/>
          </p:nvSpPr>
          <p:spPr>
            <a:xfrm>
              <a:off x="2710148" y="1847970"/>
              <a:ext cx="1027589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Vision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E563A45-A975-4383-A242-A1AABB52B86E}"/>
                </a:ext>
              </a:extLst>
            </p:cNvPr>
            <p:cNvSpPr txBox="1"/>
            <p:nvPr/>
          </p:nvSpPr>
          <p:spPr>
            <a:xfrm>
              <a:off x="2710147" y="2505090"/>
              <a:ext cx="1237839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Mission</a:t>
              </a:r>
            </a:p>
          </p:txBody>
        </p:sp>
      </p:grp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08E11318-4305-49A2-A208-1CF607CC6148}"/>
              </a:ext>
            </a:extLst>
          </p:cNvPr>
          <p:cNvSpPr/>
          <p:nvPr/>
        </p:nvSpPr>
        <p:spPr>
          <a:xfrm>
            <a:off x="6400799" y="914399"/>
            <a:ext cx="2124397" cy="787587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Celeste: example of a accounting consulting firm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715E6-5C00-4B27-8465-75B4137B3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189" y="-59297"/>
            <a:ext cx="7162800" cy="893686"/>
          </a:xfrm>
        </p:spPr>
        <p:txBody>
          <a:bodyPr/>
          <a:lstStyle/>
          <a:p>
            <a:r>
              <a:rPr lang="en-US" altLang="zh-TW" dirty="0"/>
              <a:t>Mission, Vision, Goal</a:t>
            </a:r>
            <a:endParaRPr lang="zh-TW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FC3850-6301-47B0-A7FB-BB8D30F36EC1}"/>
              </a:ext>
            </a:extLst>
          </p:cNvPr>
          <p:cNvSpPr txBox="1"/>
          <p:nvPr/>
        </p:nvSpPr>
        <p:spPr>
          <a:xfrm>
            <a:off x="838200" y="6248400"/>
            <a:ext cx="728894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Source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: </a:t>
            </a:r>
            <a:r>
              <a:rPr lang="en-US" sz="1200" dirty="0">
                <a:solidFill>
                  <a:prstClr val="black"/>
                </a:solidFill>
                <a:latin typeface="Century Gothic" panose="020B0502020202020204"/>
              </a:rPr>
              <a:t>Kathy Schwalbe, 2014, Information Technology Project Management, Seventh Edition, Course Technology, Canada.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5893C96-60F9-4F0B-AAE0-51122E414B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83"/>
          <a:stretch/>
        </p:blipFill>
        <p:spPr>
          <a:xfrm>
            <a:off x="396189" y="1295400"/>
            <a:ext cx="6690411" cy="4800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F2F1504-6ABB-416D-908B-F25C0D44B481}"/>
              </a:ext>
            </a:extLst>
          </p:cNvPr>
          <p:cNvSpPr/>
          <p:nvPr/>
        </p:nvSpPr>
        <p:spPr>
          <a:xfrm>
            <a:off x="4724400" y="2285999"/>
            <a:ext cx="2133600" cy="381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B7B4BF8C-EE3F-4486-A964-7EC85638CA5B}"/>
              </a:ext>
            </a:extLst>
          </p:cNvPr>
          <p:cNvSpPr/>
          <p:nvPr/>
        </p:nvSpPr>
        <p:spPr>
          <a:xfrm>
            <a:off x="7315200" y="2538155"/>
            <a:ext cx="1524000" cy="2262445"/>
          </a:xfrm>
          <a:prstGeom prst="wedgeRoundRectCallout">
            <a:avLst>
              <a:gd name="adj1" fmla="val -91319"/>
              <a:gd name="adj2" fmla="val -3103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500" dirty="0"/>
              <a:t>Is based on balanced scorecard to help in selecting project that is aligned with “organizational strategic goals</a:t>
            </a:r>
            <a:endParaRPr lang="zh-TW" altLang="en-US" sz="1500" dirty="0"/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3EF07188-4EF3-4999-8FA2-446B45001813}"/>
              </a:ext>
            </a:extLst>
          </p:cNvPr>
          <p:cNvSpPr/>
          <p:nvPr/>
        </p:nvSpPr>
        <p:spPr>
          <a:xfrm>
            <a:off x="6496790" y="762000"/>
            <a:ext cx="2124397" cy="787587"/>
          </a:xfrm>
          <a:prstGeom prst="wedgeRoundRectCallout">
            <a:avLst>
              <a:gd name="adj1" fmla="val -59504"/>
              <a:gd name="adj2" fmla="val 4163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Celeste: example of a accounting consulting firm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3D7FA2C-6445-4FC5-A78C-2B7D592C5D68}"/>
              </a:ext>
            </a:extLst>
          </p:cNvPr>
          <p:cNvGrpSpPr/>
          <p:nvPr/>
        </p:nvGrpSpPr>
        <p:grpSpPr>
          <a:xfrm>
            <a:off x="990600" y="60679"/>
            <a:ext cx="5429990" cy="2697311"/>
            <a:chOff x="990600" y="60679"/>
            <a:chExt cx="5429990" cy="269731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36C8AA0-7B18-42CA-A73E-DF8BD4FECE94}"/>
                </a:ext>
              </a:extLst>
            </p:cNvPr>
            <p:cNvGrpSpPr/>
            <p:nvPr/>
          </p:nvGrpSpPr>
          <p:grpSpPr>
            <a:xfrm>
              <a:off x="990600" y="723092"/>
              <a:ext cx="2762828" cy="2034898"/>
              <a:chOff x="2787994" y="901079"/>
              <a:chExt cx="2762828" cy="2034898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" name="Speech Bubble: Rectangle with Corners Rounded 11">
                <a:extLst>
                  <a:ext uri="{FF2B5EF4-FFF2-40B4-BE49-F238E27FC236}">
                    <a16:creationId xmlns:a16="http://schemas.microsoft.com/office/drawing/2014/main" id="{C8F8B76A-6B22-426A-8CB7-52A8AEB0230E}"/>
                  </a:ext>
                </a:extLst>
              </p:cNvPr>
              <p:cNvSpPr/>
              <p:nvPr/>
            </p:nvSpPr>
            <p:spPr>
              <a:xfrm>
                <a:off x="2807622" y="901079"/>
                <a:ext cx="2743200" cy="762000"/>
              </a:xfrm>
              <a:prstGeom prst="wedgeRoundRectCallo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Celeste: suggest switch these two terms around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D65457-3949-413E-8FEE-6B51963D9D1A}"/>
                  </a:ext>
                </a:extLst>
              </p:cNvPr>
              <p:cNvSpPr txBox="1"/>
              <p:nvPr/>
            </p:nvSpPr>
            <p:spPr>
              <a:xfrm>
                <a:off x="2827205" y="1804500"/>
                <a:ext cx="1027589" cy="43088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Vision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002715C-95A4-4B2B-8C89-8164917711FE}"/>
                  </a:ext>
                </a:extLst>
              </p:cNvPr>
              <p:cNvSpPr txBox="1"/>
              <p:nvPr/>
            </p:nvSpPr>
            <p:spPr>
              <a:xfrm>
                <a:off x="2787994" y="2505090"/>
                <a:ext cx="1237839" cy="43088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Mission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B5A73DF-D832-417B-9E4B-49643A3B735F}"/>
                </a:ext>
              </a:extLst>
            </p:cNvPr>
            <p:cNvSpPr txBox="1"/>
            <p:nvPr/>
          </p:nvSpPr>
          <p:spPr>
            <a:xfrm>
              <a:off x="1600200" y="60679"/>
              <a:ext cx="4820390" cy="58477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Vision, Mission, Goal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036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C668EE0-F6D3-45C3-A61F-102CB88E40FB}"/>
              </a:ext>
            </a:extLst>
          </p:cNvPr>
          <p:cNvSpPr txBox="1">
            <a:spLocks/>
          </p:cNvSpPr>
          <p:nvPr/>
        </p:nvSpPr>
        <p:spPr>
          <a:xfrm>
            <a:off x="2161483" y="4702743"/>
            <a:ext cx="2770271" cy="515179"/>
          </a:xfrm>
          <a:prstGeom prst="rect">
            <a:avLst/>
          </a:prstGeom>
        </p:spPr>
        <p:txBody>
          <a:bodyPr vert="horz" lIns="68580" tIns="0" rIns="68580" bIns="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b="0" kern="1200" spc="-5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-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THANK YOU!</a:t>
            </a:r>
            <a:endParaRPr kumimoji="0" lang="en-US" sz="2700" b="0" i="0" u="none" strike="noStrike" kern="1200" cap="none" spc="-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</p:txBody>
      </p:sp>
      <p:pic>
        <p:nvPicPr>
          <p:cNvPr id="6" name="Content Placeholder 93" descr="User">
            <a:extLst>
              <a:ext uri="{FF2B5EF4-FFF2-40B4-BE49-F238E27FC236}">
                <a16:creationId xmlns:a16="http://schemas.microsoft.com/office/drawing/2014/main" id="{CAA325ED-D66C-431D-ABDF-271C2224FC1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43070" y="5232249"/>
            <a:ext cx="264270" cy="264269"/>
          </a:xfrm>
          <a:prstGeom prst="ellipse">
            <a:avLst/>
          </a:prstGeom>
        </p:spPr>
      </p:pic>
      <p:sp>
        <p:nvSpPr>
          <p:cNvPr id="7" name="Text Placeholder 79" descr="name of user">
            <a:extLst>
              <a:ext uri="{FF2B5EF4-FFF2-40B4-BE49-F238E27FC236}">
                <a16:creationId xmlns:a16="http://schemas.microsoft.com/office/drawing/2014/main" id="{479B4035-8C37-48A5-BD5F-561E83208916}"/>
              </a:ext>
            </a:extLst>
          </p:cNvPr>
          <p:cNvSpPr txBox="1">
            <a:spLocks/>
          </p:cNvSpPr>
          <p:nvPr/>
        </p:nvSpPr>
        <p:spPr>
          <a:xfrm>
            <a:off x="2507341" y="5269488"/>
            <a:ext cx="2078554" cy="155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Celeste SP Ng</a:t>
            </a:r>
          </a:p>
        </p:txBody>
      </p:sp>
      <p:pic>
        <p:nvPicPr>
          <p:cNvPr id="8" name="Content Placeholder 95" descr="Receiver">
            <a:extLst>
              <a:ext uri="{FF2B5EF4-FFF2-40B4-BE49-F238E27FC236}">
                <a16:creationId xmlns:a16="http://schemas.microsoft.com/office/drawing/2014/main" id="{6DA17363-1A9E-4713-B03B-E7D9B295B32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43070" y="5627646"/>
            <a:ext cx="264270" cy="264269"/>
          </a:xfrm>
          <a:prstGeom prst="ellipse">
            <a:avLst/>
          </a:prstGeom>
        </p:spPr>
      </p:pic>
      <p:sp>
        <p:nvSpPr>
          <p:cNvPr id="9" name="Text Placeholder 85" descr="user phone">
            <a:extLst>
              <a:ext uri="{FF2B5EF4-FFF2-40B4-BE49-F238E27FC236}">
                <a16:creationId xmlns:a16="http://schemas.microsoft.com/office/drawing/2014/main" id="{CAC0CB0A-28FD-4513-BF1C-ABC41B448D62}"/>
              </a:ext>
            </a:extLst>
          </p:cNvPr>
          <p:cNvSpPr txBox="1">
            <a:spLocks/>
          </p:cNvSpPr>
          <p:nvPr/>
        </p:nvSpPr>
        <p:spPr>
          <a:xfrm>
            <a:off x="2507341" y="5652076"/>
            <a:ext cx="2078554" cy="155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Phone: 2614</a:t>
            </a:r>
          </a:p>
        </p:txBody>
      </p:sp>
      <p:pic>
        <p:nvPicPr>
          <p:cNvPr id="10" name="Content Placeholder 97" descr="Envelope">
            <a:extLst>
              <a:ext uri="{FF2B5EF4-FFF2-40B4-BE49-F238E27FC236}">
                <a16:creationId xmlns:a16="http://schemas.microsoft.com/office/drawing/2014/main" id="{E509FAD7-A133-4680-A715-42AEB12051E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83045" y="5253122"/>
            <a:ext cx="264270" cy="264269"/>
          </a:xfrm>
          <a:prstGeom prst="ellipse">
            <a:avLst/>
          </a:prstGeom>
        </p:spPr>
      </p:pic>
      <p:sp>
        <p:nvSpPr>
          <p:cNvPr id="11" name="Text Placeholder 86" descr="user email">
            <a:extLst>
              <a:ext uri="{FF2B5EF4-FFF2-40B4-BE49-F238E27FC236}">
                <a16:creationId xmlns:a16="http://schemas.microsoft.com/office/drawing/2014/main" id="{515A703F-3D17-4EC3-9BBC-A8BA0AA72202}"/>
              </a:ext>
            </a:extLst>
          </p:cNvPr>
          <p:cNvSpPr txBox="1">
            <a:spLocks/>
          </p:cNvSpPr>
          <p:nvPr/>
        </p:nvSpPr>
        <p:spPr>
          <a:xfrm>
            <a:off x="4301455" y="5271586"/>
            <a:ext cx="2959412" cy="1104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Email: celeste@saturn.yzu.edu.tw</a:t>
            </a:r>
          </a:p>
        </p:txBody>
      </p:sp>
      <p:pic>
        <p:nvPicPr>
          <p:cNvPr id="12" name="Content Placeholder 99" descr="Link">
            <a:extLst>
              <a:ext uri="{FF2B5EF4-FFF2-40B4-BE49-F238E27FC236}">
                <a16:creationId xmlns:a16="http://schemas.microsoft.com/office/drawing/2014/main" id="{7F61FFAC-A834-45D4-8C5B-135F368B90C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83045" y="5601162"/>
            <a:ext cx="264270" cy="264269"/>
          </a:xfrm>
          <a:prstGeom prst="ellipse">
            <a:avLst/>
          </a:prstGeom>
        </p:spPr>
      </p:pic>
      <p:sp>
        <p:nvSpPr>
          <p:cNvPr id="13" name="Text Placeholder 87" descr="user website">
            <a:extLst>
              <a:ext uri="{FF2B5EF4-FFF2-40B4-BE49-F238E27FC236}">
                <a16:creationId xmlns:a16="http://schemas.microsoft.com/office/drawing/2014/main" id="{5D46FF40-5C84-41CD-8FF1-DFE229E22EAD}"/>
              </a:ext>
            </a:extLst>
          </p:cNvPr>
          <p:cNvSpPr txBox="1">
            <a:spLocks/>
          </p:cNvSpPr>
          <p:nvPr/>
        </p:nvSpPr>
        <p:spPr>
          <a:xfrm>
            <a:off x="4301457" y="5633319"/>
            <a:ext cx="3753686" cy="333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Website: </a:t>
            </a:r>
            <a:r>
              <a:rPr kumimoji="0" lang="en-US" altLang="zh-TW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新細明體" panose="02020500000000000000" pitchFamily="18" charset="-120"/>
                <a:cs typeface="+mn-cs"/>
                <a:hlinkClick r:id="rId10"/>
              </a:rPr>
              <a:t>http://celesteng.mis.yzu.edu.tw/</a:t>
            </a:r>
            <a:r>
              <a:rPr kumimoji="0" lang="en-US" altLang="zh-TW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 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6F2213A-3381-4C16-9DF8-2BA53345E57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126" y="857250"/>
            <a:ext cx="6550172" cy="3433763"/>
          </a:xfrm>
        </p:spPr>
      </p:pic>
    </p:spTree>
    <p:extLst>
      <p:ext uri="{BB962C8B-B14F-4D97-AF65-F5344CB8AC3E}">
        <p14:creationId xmlns:p14="http://schemas.microsoft.com/office/powerpoint/2010/main" val="9398293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277" y="70646"/>
            <a:ext cx="7288942" cy="973463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sz="2800" dirty="0"/>
              <a:t>Calculation of IRR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17220" y="6400800"/>
            <a:ext cx="728894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Century Gothic" panose="020B0502020202020204"/>
              </a:rPr>
              <a:t>Adapted from: </a:t>
            </a:r>
            <a:r>
              <a:rPr lang="en-US" sz="1200" dirty="0">
                <a:solidFill>
                  <a:prstClr val="black"/>
                </a:solidFill>
                <a:latin typeface="Century Gothic" panose="020B0502020202020204"/>
              </a:rPr>
              <a:t>Kathy Schwalbe, 2014, Information Technology Project Management, Seventh Edition, Course Technology, Canada.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8431348-164D-4A97-89BB-0BA9371F64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762000"/>
            <a:ext cx="8001000" cy="553506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0E0C747-0A2E-4F0C-A951-F2CFB26F1161}"/>
              </a:ext>
            </a:extLst>
          </p:cNvPr>
          <p:cNvGrpSpPr/>
          <p:nvPr/>
        </p:nvGrpSpPr>
        <p:grpSpPr>
          <a:xfrm>
            <a:off x="3657600" y="2819400"/>
            <a:ext cx="3886200" cy="2987642"/>
            <a:chOff x="3657600" y="2971800"/>
            <a:chExt cx="3886200" cy="298764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C0CF64D-5C18-4F35-AB53-5416A889616D}"/>
                </a:ext>
              </a:extLst>
            </p:cNvPr>
            <p:cNvSpPr/>
            <p:nvPr/>
          </p:nvSpPr>
          <p:spPr>
            <a:xfrm>
              <a:off x="6705600" y="2971800"/>
              <a:ext cx="8382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FF44EDE-518B-41B2-9A70-001077A5D615}"/>
                </a:ext>
              </a:extLst>
            </p:cNvPr>
            <p:cNvSpPr/>
            <p:nvPr/>
          </p:nvSpPr>
          <p:spPr>
            <a:xfrm>
              <a:off x="6705600" y="3962400"/>
              <a:ext cx="8382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F8771EB-4628-4655-8E19-4F9BBE0F2B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57600" y="3200400"/>
              <a:ext cx="3048000" cy="275904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928CAC3-A3FE-4E0D-83C9-569C1B7E0A48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flipH="1">
              <a:off x="3657600" y="4152900"/>
              <a:ext cx="3048000" cy="180654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F8EAD-B494-4679-AD53-BC003A48C734}"/>
              </a:ext>
            </a:extLst>
          </p:cNvPr>
          <p:cNvGrpSpPr/>
          <p:nvPr/>
        </p:nvGrpSpPr>
        <p:grpSpPr>
          <a:xfrm>
            <a:off x="2743200" y="4419600"/>
            <a:ext cx="2819400" cy="1524000"/>
            <a:chOff x="2743200" y="4419600"/>
            <a:chExt cx="2819400" cy="15240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B28926A-E455-4A8A-91E3-5C115FC780C5}"/>
                </a:ext>
              </a:extLst>
            </p:cNvPr>
            <p:cNvSpPr/>
            <p:nvPr/>
          </p:nvSpPr>
          <p:spPr>
            <a:xfrm>
              <a:off x="2743200" y="4419600"/>
              <a:ext cx="2819400" cy="3048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3659BEF-68BD-46C5-B68B-1DB1B40629DC}"/>
                </a:ext>
              </a:extLst>
            </p:cNvPr>
            <p:cNvCxnSpPr>
              <a:cxnSpLocks/>
            </p:cNvCxnSpPr>
            <p:nvPr/>
          </p:nvCxnSpPr>
          <p:spPr>
            <a:xfrm>
              <a:off x="2819400" y="4610100"/>
              <a:ext cx="96981" cy="1333500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23066AE7-3625-487C-8A8E-13548F39B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6429" y="5562600"/>
            <a:ext cx="3534671" cy="428734"/>
          </a:xfrm>
          <a:prstGeom prst="rect">
            <a:avLst/>
          </a:prstGeom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1C0589B-8E2E-4087-9028-057B4F6C4E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210" y="2416230"/>
            <a:ext cx="2360590" cy="181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64326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912423" cy="973463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sz="2800" dirty="0"/>
              <a:t>Calculation of IRR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17220" y="6400800"/>
            <a:ext cx="728894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Century Gothic" panose="020B0502020202020204"/>
              </a:rPr>
              <a:t>Adapted from: </a:t>
            </a:r>
            <a:r>
              <a:rPr lang="en-US" sz="1200" dirty="0">
                <a:solidFill>
                  <a:prstClr val="black"/>
                </a:solidFill>
                <a:latin typeface="Century Gothic" panose="020B0502020202020204"/>
              </a:rPr>
              <a:t>Kathy Schwalbe, 2014, Information Technology Project Management, Seventh Edition, Course Technology, Canada.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2D873276-8518-4E53-9BD6-C978A8A29A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063158"/>
            <a:ext cx="7638952" cy="533764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8101749-B7C1-45A2-8E3B-A6D9D7A478BB}"/>
              </a:ext>
            </a:extLst>
          </p:cNvPr>
          <p:cNvSpPr/>
          <p:nvPr/>
        </p:nvSpPr>
        <p:spPr>
          <a:xfrm>
            <a:off x="3505200" y="1981200"/>
            <a:ext cx="838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4C2E499-F61A-4F7F-8B17-26BD2F5B346C}"/>
              </a:ext>
            </a:extLst>
          </p:cNvPr>
          <p:cNvGrpSpPr/>
          <p:nvPr/>
        </p:nvGrpSpPr>
        <p:grpSpPr>
          <a:xfrm>
            <a:off x="3505200" y="2362200"/>
            <a:ext cx="838200" cy="3852070"/>
            <a:chOff x="3505200" y="2362200"/>
            <a:chExt cx="838200" cy="385207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C5C0F19-C2EC-44D9-BE34-199FD9C7D6C1}"/>
                </a:ext>
              </a:extLst>
            </p:cNvPr>
            <p:cNvSpPr/>
            <p:nvPr/>
          </p:nvSpPr>
          <p:spPr>
            <a:xfrm>
              <a:off x="3505200" y="5833270"/>
              <a:ext cx="8382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D3611D9-4231-43DC-BCEF-83AB2BD153C7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2362200"/>
              <a:ext cx="0" cy="36576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4792B6C-4F42-44A8-A9DC-26006947DF01}"/>
              </a:ext>
            </a:extLst>
          </p:cNvPr>
          <p:cNvSpPr txBox="1"/>
          <p:nvPr/>
        </p:nvSpPr>
        <p:spPr>
          <a:xfrm>
            <a:off x="5151545" y="71232"/>
            <a:ext cx="3706607" cy="83099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600" dirty="0"/>
              <a:t>IRR is particular useful (for project), where there is only one negative cash flow in the 1</a:t>
            </a:r>
            <a:r>
              <a:rPr lang="en-US" altLang="zh-TW" sz="1600" baseline="30000" dirty="0"/>
              <a:t>st</a:t>
            </a:r>
            <a:r>
              <a:rPr lang="en-US" altLang="zh-TW" sz="1600" dirty="0"/>
              <a:t> year</a:t>
            </a:r>
            <a:endParaRPr lang="zh-TW" altLang="en-US" sz="16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C6FB75A-EF10-4FDA-A122-C71A36FF2451}"/>
              </a:ext>
            </a:extLst>
          </p:cNvPr>
          <p:cNvCxnSpPr>
            <a:cxnSpLocks/>
          </p:cNvCxnSpPr>
          <p:nvPr/>
        </p:nvCxnSpPr>
        <p:spPr>
          <a:xfrm flipH="1" flipV="1">
            <a:off x="4278089" y="2288779"/>
            <a:ext cx="113700" cy="39254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6221AB8-5729-4AE3-BF7A-BD0EE7B32B3F}"/>
              </a:ext>
            </a:extLst>
          </p:cNvPr>
          <p:cNvSpPr txBox="1"/>
          <p:nvPr/>
        </p:nvSpPr>
        <p:spPr>
          <a:xfrm>
            <a:off x="5199933" y="5356561"/>
            <a:ext cx="3682413" cy="1015663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TW" sz="1500" dirty="0"/>
              <a:t>Purpose: identify the “discounted rate” </a:t>
            </a:r>
            <a:r>
              <a:rPr lang="en-US" altLang="zh-TW" sz="1500" dirty="0">
                <a:sym typeface="Wingdings" panose="05000000000000000000" pitchFamily="2" charset="2"/>
              </a:rPr>
              <a:t> NPV of total cash inflows = the initial cash outlay for the project (source: Investopedia, 2022)</a:t>
            </a:r>
            <a:r>
              <a:rPr lang="en-US" altLang="zh-TW" sz="1500" dirty="0"/>
              <a:t> </a:t>
            </a:r>
            <a:endParaRPr lang="zh-TW" altLang="en-US" sz="15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CD3CC486-6A84-48BC-8883-8788EFAE6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670" y="2743200"/>
            <a:ext cx="2282542" cy="176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36259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>
          <a:xfrm>
            <a:off x="342900" y="1676400"/>
            <a:ext cx="8648700" cy="4572000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Strategic planning</a:t>
            </a:r>
            <a:r>
              <a:rPr lang="en-US" dirty="0"/>
              <a:t> involves determining long-term objectives, predicting future trends, and projecting the need for new products and services (</a:t>
            </a:r>
            <a:r>
              <a:rPr lang="zh-TW" altLang="en-US" dirty="0"/>
              <a:t>長期目標</a:t>
            </a:r>
            <a:r>
              <a:rPr lang="en-US" altLang="zh-TW" dirty="0"/>
              <a:t>,</a:t>
            </a:r>
            <a:r>
              <a:rPr lang="zh-TW" altLang="en-US" dirty="0"/>
              <a:t>動向</a:t>
            </a:r>
            <a:r>
              <a:rPr lang="en-US" altLang="zh-TW" dirty="0"/>
              <a:t>/</a:t>
            </a:r>
            <a:r>
              <a:rPr lang="zh-TW" altLang="zh-TW" dirty="0"/>
              <a:t>趨勢</a:t>
            </a:r>
            <a:r>
              <a:rPr lang="en-US" dirty="0"/>
              <a:t>) </a:t>
            </a:r>
          </a:p>
          <a:p>
            <a:r>
              <a:rPr lang="en-US" dirty="0"/>
              <a:t>SP technique - Organizations often perform a </a:t>
            </a:r>
            <a:r>
              <a:rPr lang="en-US" b="1" dirty="0"/>
              <a:t>SWOT analysis</a:t>
            </a:r>
          </a:p>
          <a:p>
            <a:pPr lvl="1"/>
            <a:r>
              <a:rPr lang="en-US" dirty="0"/>
              <a:t>analyzing </a:t>
            </a:r>
            <a:r>
              <a:rPr lang="en-US" b="1" dirty="0"/>
              <a:t>S</a:t>
            </a:r>
            <a:r>
              <a:rPr lang="en-US" dirty="0"/>
              <a:t>trengths</a:t>
            </a:r>
            <a:r>
              <a:rPr lang="zh-TW" altLang="en-US" dirty="0"/>
              <a:t>優勢</a:t>
            </a:r>
            <a:r>
              <a:rPr lang="en-US" dirty="0"/>
              <a:t>, </a:t>
            </a:r>
            <a:r>
              <a:rPr lang="en-US" b="1" dirty="0"/>
              <a:t>W</a:t>
            </a:r>
            <a:r>
              <a:rPr lang="en-US" dirty="0"/>
              <a:t>eaknesses</a:t>
            </a:r>
            <a:r>
              <a:rPr lang="zh-TW" altLang="en-US" dirty="0"/>
              <a:t>劣勢</a:t>
            </a:r>
            <a:r>
              <a:rPr lang="en-US" dirty="0"/>
              <a:t>, </a:t>
            </a:r>
            <a:r>
              <a:rPr lang="en-US" b="1" dirty="0"/>
              <a:t>O</a:t>
            </a:r>
            <a:r>
              <a:rPr lang="en-US" dirty="0"/>
              <a:t>pportunities</a:t>
            </a:r>
            <a:r>
              <a:rPr lang="zh-TW" altLang="en-US" dirty="0"/>
              <a:t>機會</a:t>
            </a:r>
            <a:r>
              <a:rPr lang="en-US" dirty="0"/>
              <a:t>, and </a:t>
            </a:r>
            <a:r>
              <a:rPr lang="en-US" b="1" dirty="0"/>
              <a:t>T</a:t>
            </a:r>
            <a:r>
              <a:rPr lang="en-US" dirty="0"/>
              <a:t>hreats</a:t>
            </a:r>
            <a:r>
              <a:rPr lang="zh-TW" altLang="en-US" dirty="0"/>
              <a:t>威脅</a:t>
            </a:r>
            <a:endParaRPr lang="en-US" dirty="0"/>
          </a:p>
          <a:p>
            <a:r>
              <a:rPr lang="en-US" dirty="0"/>
              <a:t>As part of strategic planning, organizations</a:t>
            </a:r>
          </a:p>
          <a:p>
            <a:pPr lvl="1"/>
            <a:r>
              <a:rPr lang="en-US" u="sng" dirty="0"/>
              <a:t>identify</a:t>
            </a:r>
            <a:r>
              <a:rPr lang="zh-TW" altLang="en-US" u="sng" dirty="0"/>
              <a:t>找出</a:t>
            </a:r>
            <a:r>
              <a:rPr lang="en-US" u="sng" dirty="0"/>
              <a:t>potential</a:t>
            </a:r>
            <a:r>
              <a:rPr lang="zh-TW" altLang="zh-TW" dirty="0"/>
              <a:t>潛力</a:t>
            </a:r>
            <a:r>
              <a:rPr lang="en-US" dirty="0"/>
              <a:t>projects</a:t>
            </a:r>
          </a:p>
          <a:p>
            <a:pPr lvl="1"/>
            <a:r>
              <a:rPr lang="en-US" u="sng" dirty="0"/>
              <a:t>use realistic methods </a:t>
            </a:r>
            <a:r>
              <a:rPr lang="en-US" dirty="0"/>
              <a:t>to select which projects to work on</a:t>
            </a:r>
          </a:p>
          <a:p>
            <a:pPr lvl="1"/>
            <a:endParaRPr lang="en-US" dirty="0"/>
          </a:p>
        </p:txBody>
      </p:sp>
      <p:sp>
        <p:nvSpPr>
          <p:cNvPr id="1741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62F50D-7147-47A1-9605-3B4774429FA5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390939" y="128885"/>
            <a:ext cx="8229600" cy="99145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1. Project Selection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3900" dirty="0">
                <a:solidFill>
                  <a:srgbClr val="FF0000"/>
                </a:solidFill>
              </a:rPr>
              <a:t>1.1 </a:t>
            </a:r>
            <a:r>
              <a:rPr lang="en-US" altLang="zh-TW" sz="3900" dirty="0"/>
              <a:t>Basic idea: </a:t>
            </a:r>
            <a:r>
              <a:rPr lang="en-US" sz="3900" dirty="0"/>
              <a:t>Strategic Planning</a:t>
            </a:r>
            <a:endParaRPr lang="en-US" sz="3900" u="sng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600200"/>
            <a:ext cx="3429000" cy="450273"/>
          </a:xfrm>
          <a:prstGeom prst="rect">
            <a:avLst/>
          </a:prstGeom>
          <a:solidFill>
            <a:srgbClr val="00B0F0"/>
          </a:solidFill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  <a:softEdge rad="3175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/>
              <a:t>Strategic planning (SP)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85800" y="2438400"/>
            <a:ext cx="1600200" cy="14654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034267" y="1682262"/>
            <a:ext cx="1652533" cy="37407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4191000" y="2461846"/>
            <a:ext cx="1600200" cy="14654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750481" y="2430859"/>
            <a:ext cx="7707719" cy="378286"/>
            <a:chOff x="750481" y="2430859"/>
            <a:chExt cx="7707719" cy="378286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6858000" y="2430859"/>
              <a:ext cx="1600200" cy="14654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glow rad="101600">
                <a:srgbClr val="00B0F0">
                  <a:alpha val="60000"/>
                </a:srgbClr>
              </a:glow>
              <a:outerShdw blurRad="38100" dist="25400" dir="5400000" rotWithShape="0">
                <a:srgbClr val="000000">
                  <a:alpha val="25000"/>
                </a:srgbClr>
              </a:outerShdw>
            </a:effec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750481" y="2794491"/>
              <a:ext cx="1600200" cy="14654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glow rad="101600">
                <a:srgbClr val="00B0F0">
                  <a:alpha val="60000"/>
                </a:srgbClr>
              </a:glow>
              <a:outerShdw blurRad="38100" dist="25400" dir="5400000" rotWithShape="0">
                <a:srgbClr val="000000">
                  <a:alpha val="25000"/>
                </a:srgbClr>
              </a:outerShdw>
            </a:effec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762000" y="3211726"/>
            <a:ext cx="2057400" cy="450273"/>
          </a:xfrm>
          <a:prstGeom prst="rect">
            <a:avLst/>
          </a:prstGeom>
          <a:solidFill>
            <a:srgbClr val="00B0F0"/>
          </a:solidFill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  <a:softEdge rad="3175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/>
              <a:t>SP technique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85800" y="3584114"/>
            <a:ext cx="8305800" cy="378286"/>
            <a:chOff x="533400" y="2430859"/>
            <a:chExt cx="8305800" cy="378286"/>
          </a:xfrm>
        </p:grpSpPr>
        <p:cxnSp>
          <p:nvCxnSpPr>
            <p:cNvPr id="20" name="Straight Connector 19"/>
            <p:cNvCxnSpPr/>
            <p:nvPr/>
          </p:nvCxnSpPr>
          <p:spPr>
            <a:xfrm flipV="1">
              <a:off x="7239000" y="2430859"/>
              <a:ext cx="1600200" cy="14654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glow rad="101600">
                <a:srgbClr val="00B0F0">
                  <a:alpha val="60000"/>
                </a:srgbClr>
              </a:glow>
              <a:outerShdw blurRad="38100" dist="25400" dir="5400000" rotWithShape="0">
                <a:srgbClr val="000000">
                  <a:alpha val="25000"/>
                </a:srgbClr>
              </a:outerShdw>
            </a:effec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533400" y="2794491"/>
              <a:ext cx="1600200" cy="14654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glow rad="101600">
                <a:srgbClr val="00B0F0">
                  <a:alpha val="60000"/>
                </a:srgbClr>
              </a:glow>
              <a:outerShdw blurRad="38100" dist="25400" dir="5400000" rotWithShape="0">
                <a:srgbClr val="000000">
                  <a:alpha val="25000"/>
                </a:srgbClr>
              </a:outerShdw>
            </a:effec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/>
        </p:nvCxnSpPr>
        <p:spPr>
          <a:xfrm>
            <a:off x="990600" y="5457092"/>
            <a:ext cx="26670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066800" y="5791200"/>
            <a:ext cx="28194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9327FAD-F492-43C0-9B37-5117A024E1E6}"/>
              </a:ext>
            </a:extLst>
          </p:cNvPr>
          <p:cNvSpPr txBox="1"/>
          <p:nvPr/>
        </p:nvSpPr>
        <p:spPr>
          <a:xfrm>
            <a:off x="7658100" y="68167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/>
              <a:t>策略規劃</a:t>
            </a:r>
            <a:endParaRPr lang="zh-TW" altLang="en-US" dirty="0"/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035C51FC-1D41-428F-B4EC-EB84C9D59CB3}"/>
              </a:ext>
            </a:extLst>
          </p:cNvPr>
          <p:cNvSpPr/>
          <p:nvPr/>
        </p:nvSpPr>
        <p:spPr>
          <a:xfrm>
            <a:off x="5795684" y="4595050"/>
            <a:ext cx="3200398" cy="2080387"/>
          </a:xfrm>
          <a:prstGeom prst="wedgeRoundRectCallout">
            <a:avLst>
              <a:gd name="adj1" fmla="val -69365"/>
              <a:gd name="adj2" fmla="val -31587"/>
              <a:gd name="adj3" fmla="val 1666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1500" dirty="0"/>
              <a:t>Celeste: Examples of </a:t>
            </a:r>
          </a:p>
          <a:p>
            <a:r>
              <a:rPr lang="en-US" altLang="zh-TW" sz="1500" dirty="0"/>
              <a:t>“strategic” project: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500" dirty="0"/>
              <a:t>Personalized Marketing Campaign (AI),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500" dirty="0"/>
              <a:t>Customer Segmentation Analysis (BD analytics),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500" dirty="0"/>
              <a:t>E-commerce (Cloud computing)</a:t>
            </a:r>
            <a:endParaRPr lang="zh-TW" alt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8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53F6A9-037C-4679-A974-5A2F60203CE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Figure 4-2. Mind Map of a SWOT Analysis to Help Identify Potential Projects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09800"/>
            <a:ext cx="8919963" cy="24165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05200" y="3352800"/>
            <a:ext cx="2057400" cy="450273"/>
          </a:xfrm>
          <a:prstGeom prst="rect">
            <a:avLst/>
          </a:prstGeom>
          <a:solidFill>
            <a:srgbClr val="00B0F0"/>
          </a:solidFill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  <a:softEdge rad="3175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/>
              <a:t>SWOT Analysis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57600" y="4114800"/>
            <a:ext cx="1600200" cy="4502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  <a:softEdge rad="3175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/>
              <a:t>e.g., for a software company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81599" y="2819400"/>
            <a:ext cx="984633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96200" y="2873771"/>
            <a:ext cx="1146468" cy="3231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TW" altLang="en-US" sz="1500" dirty="0"/>
              <a:t>技術技能強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20707" y="2109530"/>
            <a:ext cx="145713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1600" dirty="0"/>
              <a:t>銷售和人際交往能力強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57800" y="3962400"/>
            <a:ext cx="984633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822118" y="3737424"/>
            <a:ext cx="1415772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TW" altLang="en-US" sz="1600" dirty="0"/>
              <a:t>行業繼續增長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72967" y="2899064"/>
            <a:ext cx="984633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87063" y="1871246"/>
            <a:ext cx="1933543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TW" altLang="en-US" sz="1600" dirty="0"/>
              <a:t>沒有會計</a:t>
            </a:r>
            <a:r>
              <a:rPr lang="en-US" altLang="zh-TW" sz="1600" dirty="0"/>
              <a:t>/</a:t>
            </a:r>
            <a:r>
              <a:rPr lang="zh-TW" altLang="en-US" sz="1600" dirty="0"/>
              <a:t>財務經驗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55228" y="2417440"/>
            <a:ext cx="2031325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TW" altLang="en-US" sz="1600" dirty="0"/>
              <a:t>沒有明確的營銷策略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2646" y="3577936"/>
            <a:ext cx="1005403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TW" altLang="en-US" sz="1600" dirty="0"/>
              <a:t>很多競爭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818841" y="3868704"/>
            <a:ext cx="838759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8737" y="4151168"/>
            <a:ext cx="1210588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TW" altLang="en-US" sz="1600" dirty="0"/>
              <a:t>高風險業務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822118" y="3376402"/>
            <a:ext cx="1250245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80633" y="4064694"/>
            <a:ext cx="1291730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1813" y="2209181"/>
            <a:ext cx="1045250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1813" y="2650331"/>
            <a:ext cx="1153587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905306" y="3203864"/>
            <a:ext cx="838759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803179" y="3217649"/>
            <a:ext cx="1015662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1600" dirty="0"/>
              <a:t>沒有網站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D32AE52-94C1-4733-BE36-E2E43D7BD695}"/>
              </a:ext>
            </a:extLst>
          </p:cNvPr>
          <p:cNvSpPr/>
          <p:nvPr/>
        </p:nvSpPr>
        <p:spPr>
          <a:xfrm>
            <a:off x="6222555" y="1422370"/>
            <a:ext cx="1250245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D1F17C-0460-42A1-ABD0-D2F5C8774EE2}"/>
              </a:ext>
            </a:extLst>
          </p:cNvPr>
          <p:cNvSpPr txBox="1"/>
          <p:nvPr/>
        </p:nvSpPr>
        <p:spPr>
          <a:xfrm>
            <a:off x="7526161" y="1486078"/>
            <a:ext cx="1435008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TW" sz="1200" dirty="0"/>
              <a:t>= Potential Project</a:t>
            </a:r>
            <a:endParaRPr lang="zh-TW" altLang="en-US" sz="12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CABD624-8A10-4061-98A7-E51E46CEB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381" y="4677859"/>
            <a:ext cx="4969510" cy="2215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7844978" y="4548801"/>
            <a:ext cx="1005403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TW" altLang="en-US" sz="1600" dirty="0"/>
              <a:t>兩大會議</a:t>
            </a:r>
          </a:p>
        </p:txBody>
      </p:sp>
      <p:sp>
        <p:nvSpPr>
          <p:cNvPr id="30" name="Flowchart: Preparation 29">
            <a:extLst>
              <a:ext uri="{FF2B5EF4-FFF2-40B4-BE49-F238E27FC236}">
                <a16:creationId xmlns:a16="http://schemas.microsoft.com/office/drawing/2014/main" id="{70CC2750-205E-4B56-A924-36039D11C859}"/>
              </a:ext>
            </a:extLst>
          </p:cNvPr>
          <p:cNvSpPr/>
          <p:nvPr/>
        </p:nvSpPr>
        <p:spPr>
          <a:xfrm>
            <a:off x="6277707" y="1446887"/>
            <a:ext cx="1143000" cy="33855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4892156-DA17-47AE-AC7E-424BA2E8E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12" y="4671774"/>
            <a:ext cx="4033251" cy="2120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BAC5547-058D-4617-B1A5-C6D241CAEEA6}"/>
              </a:ext>
            </a:extLst>
          </p:cNvPr>
          <p:cNvSpPr/>
          <p:nvPr/>
        </p:nvSpPr>
        <p:spPr>
          <a:xfrm>
            <a:off x="114300" y="2819400"/>
            <a:ext cx="8877300" cy="29278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>
          <a:xfrm>
            <a:off x="190500" y="1676400"/>
            <a:ext cx="87630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dirty="0"/>
              <a:t>Problem: There are usually more projects than available time and resources to implement them</a:t>
            </a:r>
          </a:p>
          <a:p>
            <a:pPr marL="609600" indent="-609600">
              <a:lnSpc>
                <a:spcPct val="90000"/>
              </a:lnSpc>
            </a:pPr>
            <a:endParaRPr lang="en-US" dirty="0"/>
          </a:p>
          <a:p>
            <a:pPr marL="609600" indent="-609600">
              <a:lnSpc>
                <a:spcPct val="90000"/>
              </a:lnSpc>
            </a:pPr>
            <a:r>
              <a:rPr lang="en-US" dirty="0"/>
              <a:t>Methods for selecting projects include: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dirty="0"/>
              <a:t>(1) focusing on </a:t>
            </a:r>
            <a:r>
              <a:rPr lang="en-US" u="sng" dirty="0"/>
              <a:t>broad organizational </a:t>
            </a:r>
            <a:r>
              <a:rPr lang="en-US" u="sng" dirty="0">
                <a:solidFill>
                  <a:srgbClr val="7030A0"/>
                </a:solidFill>
              </a:rPr>
              <a:t>needs</a:t>
            </a:r>
            <a:r>
              <a:rPr lang="zh-TW" altLang="en-US" dirty="0"/>
              <a:t>廣泛的組織需求</a:t>
            </a:r>
            <a:endParaRPr lang="en-US" dirty="0"/>
          </a:p>
          <a:p>
            <a:pPr marL="990600" lvl="1" indent="-533400">
              <a:lnSpc>
                <a:spcPct val="90000"/>
              </a:lnSpc>
            </a:pPr>
            <a:r>
              <a:rPr lang="en-US" dirty="0"/>
              <a:t>(2) </a:t>
            </a:r>
            <a:r>
              <a:rPr lang="en-US" u="sng" dirty="0">
                <a:solidFill>
                  <a:srgbClr val="7030A0"/>
                </a:solidFill>
              </a:rPr>
              <a:t>categorizing</a:t>
            </a:r>
            <a:r>
              <a:rPr lang="en-US" u="sng" dirty="0"/>
              <a:t> information technology </a:t>
            </a:r>
            <a:r>
              <a:rPr lang="en-US" dirty="0"/>
              <a:t>projects</a:t>
            </a:r>
            <a:r>
              <a:rPr lang="zh-TW" altLang="en-US" dirty="0"/>
              <a:t>分類</a:t>
            </a:r>
            <a:endParaRPr lang="en-US" dirty="0"/>
          </a:p>
          <a:p>
            <a:pPr marL="990600" lvl="1" indent="-533400">
              <a:lnSpc>
                <a:spcPct val="90000"/>
              </a:lnSpc>
            </a:pPr>
            <a:r>
              <a:rPr lang="en-US" dirty="0"/>
              <a:t>(3) performing net present value</a:t>
            </a:r>
            <a:r>
              <a:rPr lang="zh-TW" altLang="zh-TW" dirty="0"/>
              <a:t>淨現值</a:t>
            </a:r>
            <a:r>
              <a:rPr lang="en-US" dirty="0"/>
              <a:t>or other </a:t>
            </a:r>
            <a:r>
              <a:rPr lang="en-US" u="sng" dirty="0">
                <a:solidFill>
                  <a:srgbClr val="7030A0"/>
                </a:solidFill>
              </a:rPr>
              <a:t>financial</a:t>
            </a:r>
            <a:r>
              <a:rPr lang="en-US" u="sng" dirty="0"/>
              <a:t> analyses</a:t>
            </a:r>
            <a:r>
              <a:rPr lang="zh-TW" altLang="en-US" dirty="0"/>
              <a:t>財務分析</a:t>
            </a:r>
            <a:endParaRPr lang="en-US" dirty="0"/>
          </a:p>
          <a:p>
            <a:pPr marL="990600" lvl="1" indent="-533400">
              <a:lnSpc>
                <a:spcPct val="90000"/>
              </a:lnSpc>
            </a:pPr>
            <a:r>
              <a:rPr lang="en-US" dirty="0"/>
              <a:t>(4) using a </a:t>
            </a:r>
            <a:r>
              <a:rPr lang="en-US" u="sng" dirty="0"/>
              <a:t>weighted scoring </a:t>
            </a:r>
            <a:r>
              <a:rPr lang="en-US" u="sng" dirty="0">
                <a:solidFill>
                  <a:srgbClr val="7030A0"/>
                </a:solidFill>
              </a:rPr>
              <a:t>model</a:t>
            </a:r>
            <a:r>
              <a:rPr lang="zh-TW" altLang="en-US" dirty="0"/>
              <a:t>加權評分模型</a:t>
            </a:r>
            <a:endParaRPr lang="en-US" dirty="0"/>
          </a:p>
          <a:p>
            <a:pPr marL="990600" lvl="1" indent="-533400">
              <a:lnSpc>
                <a:spcPct val="90000"/>
              </a:lnSpc>
            </a:pPr>
            <a:r>
              <a:rPr lang="en-US" dirty="0"/>
              <a:t>(5) implementing a </a:t>
            </a:r>
            <a:r>
              <a:rPr lang="en-US" u="sng" dirty="0"/>
              <a:t>balanced </a:t>
            </a:r>
            <a:r>
              <a:rPr lang="en-US" u="sng" dirty="0">
                <a:solidFill>
                  <a:srgbClr val="7030A0"/>
                </a:solidFill>
              </a:rPr>
              <a:t>scorecard</a:t>
            </a:r>
            <a:r>
              <a:rPr lang="zh-TW" altLang="en-US" dirty="0"/>
              <a:t>平衡計分卡</a:t>
            </a:r>
            <a:endParaRPr lang="en-US" dirty="0"/>
          </a:p>
          <a:p>
            <a:pPr marL="609600" indent="-609600">
              <a:lnSpc>
                <a:spcPct val="90000"/>
              </a:lnSpc>
            </a:pPr>
            <a:endParaRPr lang="en-US" dirty="0"/>
          </a:p>
        </p:txBody>
      </p:sp>
      <p:sp>
        <p:nvSpPr>
          <p:cNvPr id="2048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E05452-1580-4FA5-B9D2-8062EB9CC5EC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1.2 Methods</a:t>
            </a:r>
            <a:r>
              <a:rPr lang="en-US" dirty="0"/>
              <a:t> for Selecting Projects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886200" y="2057400"/>
            <a:ext cx="4038600" cy="14654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52800" y="3657600"/>
            <a:ext cx="35052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76400" y="4038600"/>
            <a:ext cx="56388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295400" y="4343400"/>
            <a:ext cx="7239000" cy="381000"/>
            <a:chOff x="1295400" y="4343400"/>
            <a:chExt cx="7239000" cy="3810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7391400" y="4343400"/>
              <a:ext cx="1143000" cy="0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glow rad="101600">
                <a:srgbClr val="00B0F0">
                  <a:alpha val="60000"/>
                </a:srgbClr>
              </a:glow>
              <a:outerShdw blurRad="38100" dist="25400" dir="5400000" rotWithShape="0">
                <a:srgbClr val="000000">
                  <a:alpha val="25000"/>
                </a:srgbClr>
              </a:outerShdw>
            </a:effec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295400" y="4724400"/>
              <a:ext cx="1143000" cy="0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glow rad="101600">
                <a:srgbClr val="00B0F0">
                  <a:alpha val="60000"/>
                </a:srgbClr>
              </a:glow>
              <a:outerShdw blurRad="38100" dist="25400" dir="5400000" rotWithShape="0">
                <a:srgbClr val="000000">
                  <a:alpha val="25000"/>
                </a:srgbClr>
              </a:outerShdw>
            </a:effec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/>
        </p:nvCxnSpPr>
        <p:spPr>
          <a:xfrm>
            <a:off x="2438400" y="5029200"/>
            <a:ext cx="35052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777762" y="5410200"/>
            <a:ext cx="2470638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>
          <a:xfrm>
            <a:off x="401515" y="19050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It is often difficult to provide strong justification</a:t>
            </a:r>
            <a:r>
              <a:rPr lang="zh-TW" altLang="en-US" dirty="0"/>
              <a:t> </a:t>
            </a:r>
            <a:r>
              <a:rPr lang="en-US" dirty="0"/>
              <a:t>for many IT projects, but everyone agrees they have a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value</a:t>
            </a:r>
            <a:r>
              <a:rPr lang="zh-TW" altLang="en-US" dirty="0"/>
              <a:t>通常很難為許多</a:t>
            </a:r>
            <a:r>
              <a:rPr lang="en-US" altLang="zh-TW" dirty="0"/>
              <a:t>IT project</a:t>
            </a:r>
            <a:r>
              <a:rPr lang="zh-TW" altLang="en-US" dirty="0"/>
              <a:t>提供強有力的執行理由，但每個人都同意他們具有很高的價值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Three important criteria for projects: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There is a</a:t>
            </a:r>
            <a:r>
              <a:rPr lang="en-US" b="1" dirty="0"/>
              <a:t> </a:t>
            </a:r>
            <a:r>
              <a:rPr lang="en-US" b="1" i="1" dirty="0">
                <a:solidFill>
                  <a:srgbClr val="FF0000"/>
                </a:solidFill>
              </a:rPr>
              <a:t>need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for the project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There are</a:t>
            </a:r>
            <a:r>
              <a:rPr lang="en-US" b="1" dirty="0"/>
              <a:t> </a:t>
            </a:r>
            <a:r>
              <a:rPr lang="en-US" b="1" i="1" dirty="0">
                <a:solidFill>
                  <a:srgbClr val="FF0000"/>
                </a:solidFill>
              </a:rPr>
              <a:t>funds</a:t>
            </a:r>
            <a:r>
              <a:rPr lang="zh-TW" altLang="en-US" b="1" i="1" dirty="0"/>
              <a:t>資金</a:t>
            </a:r>
            <a:r>
              <a:rPr lang="en-US" dirty="0"/>
              <a:t> available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There’s a strong </a:t>
            </a:r>
            <a:r>
              <a:rPr lang="en-US" b="1" i="1" dirty="0">
                <a:solidFill>
                  <a:srgbClr val="FF0000"/>
                </a:solidFill>
              </a:rPr>
              <a:t>will</a:t>
            </a:r>
            <a:r>
              <a:rPr lang="zh-TW" altLang="en-US" b="1" i="1" dirty="0"/>
              <a:t>意志</a:t>
            </a:r>
            <a:r>
              <a:rPr lang="en-US" b="1" dirty="0"/>
              <a:t> </a:t>
            </a:r>
            <a:r>
              <a:rPr lang="en-US" dirty="0"/>
              <a:t>to make the project succeed</a:t>
            </a:r>
          </a:p>
        </p:txBody>
      </p:sp>
      <p:sp>
        <p:nvSpPr>
          <p:cNvPr id="2150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863B1E-0E63-4264-9EFC-2B1CDFD972A3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610600" cy="1143000"/>
          </a:xfrm>
        </p:spPr>
        <p:txBody>
          <a:bodyPr>
            <a:noAutofit/>
          </a:bodyPr>
          <a:lstStyle/>
          <a:p>
            <a:r>
              <a:rPr lang="en-US" sz="3800" dirty="0"/>
              <a:t>1.2: (1) Focusing on Broad</a:t>
            </a:r>
            <a:br>
              <a:rPr lang="en-US" sz="3800" dirty="0"/>
            </a:br>
            <a:r>
              <a:rPr lang="en-US" sz="3800" dirty="0"/>
              <a:t>Organizational Needs</a:t>
            </a:r>
            <a:r>
              <a:rPr lang="zh-TW" altLang="en-US" sz="3800" dirty="0"/>
              <a:t>廣泛的組織需求</a:t>
            </a:r>
            <a:br>
              <a:rPr lang="zh-TW" altLang="en-US" sz="3800" dirty="0"/>
            </a:br>
            <a:endParaRPr lang="en-US" sz="3800" dirty="0"/>
          </a:p>
        </p:txBody>
      </p:sp>
      <p:sp>
        <p:nvSpPr>
          <p:cNvPr id="6" name="Rectangle 5"/>
          <p:cNvSpPr/>
          <p:nvPr/>
        </p:nvSpPr>
        <p:spPr>
          <a:xfrm>
            <a:off x="2209801" y="4346863"/>
            <a:ext cx="990599" cy="252551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38400" y="4661333"/>
            <a:ext cx="838202" cy="309415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76601" y="5032664"/>
            <a:ext cx="533399" cy="304789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359474" y="2286000"/>
            <a:ext cx="5489126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Speech Bubble: Rectangle with Corners Rounded 1">
            <a:extLst>
              <a:ext uri="{FF2B5EF4-FFF2-40B4-BE49-F238E27FC236}">
                <a16:creationId xmlns:a16="http://schemas.microsoft.com/office/drawing/2014/main" id="{4E5F5D23-7DA6-4894-94E2-51C4F8292BD2}"/>
              </a:ext>
            </a:extLst>
          </p:cNvPr>
          <p:cNvSpPr/>
          <p:nvPr/>
        </p:nvSpPr>
        <p:spPr>
          <a:xfrm>
            <a:off x="6705600" y="3581403"/>
            <a:ext cx="2209800" cy="1389340"/>
          </a:xfrm>
          <a:prstGeom prst="wedgeRoundRectCallout">
            <a:avLst>
              <a:gd name="adj1" fmla="val -63429"/>
              <a:gd name="adj2" fmla="val -125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/>
              <a:t>Celeste: digital transformation need – “thrive” or “die”</a:t>
            </a:r>
            <a:endParaRPr lang="zh-TW" altLang="en-US" sz="2000" dirty="0"/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6723E0FE-343B-4A00-A1E4-AB9B4A94D67A}"/>
              </a:ext>
            </a:extLst>
          </p:cNvPr>
          <p:cNvSpPr/>
          <p:nvPr/>
        </p:nvSpPr>
        <p:spPr>
          <a:xfrm>
            <a:off x="6280434" y="5306925"/>
            <a:ext cx="2711166" cy="1389340"/>
          </a:xfrm>
          <a:prstGeom prst="wedgeRoundRectCallout">
            <a:avLst>
              <a:gd name="adj1" fmla="val -63760"/>
              <a:gd name="adj2" fmla="val -3518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/>
              <a:t>Celeste: Electric Vehicle Production by traditional car maker – survival!</a:t>
            </a:r>
            <a:endParaRPr lang="zh-TW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2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idx="1"/>
          </p:nvPr>
        </p:nvSpPr>
        <p:spPr>
          <a:xfrm>
            <a:off x="92852" y="1543554"/>
            <a:ext cx="5317348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One categorization is whether the project addresses</a:t>
            </a:r>
          </a:p>
          <a:p>
            <a:pPr lvl="1"/>
            <a:r>
              <a:rPr lang="en-US" dirty="0"/>
              <a:t> a </a:t>
            </a:r>
            <a:r>
              <a:rPr lang="en-US" dirty="0">
                <a:solidFill>
                  <a:srgbClr val="FF0000"/>
                </a:solidFill>
              </a:rPr>
              <a:t>problem</a:t>
            </a:r>
            <a:r>
              <a:rPr lang="zh-TW" altLang="en-US" dirty="0"/>
              <a:t>問題</a:t>
            </a:r>
            <a:endParaRPr lang="en-US" dirty="0"/>
          </a:p>
          <a:p>
            <a:pPr lvl="1"/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opportunity</a:t>
            </a:r>
            <a:r>
              <a:rPr lang="zh-TW" altLang="en-US" dirty="0"/>
              <a:t>機會 </a:t>
            </a:r>
            <a:r>
              <a:rPr lang="en-US" altLang="zh-TW" dirty="0"/>
              <a:t>– a chance to improve/</a:t>
            </a:r>
            <a:r>
              <a:rPr lang="en-US" altLang="zh-TW" b="1" dirty="0">
                <a:highlight>
                  <a:srgbClr val="FFFF00"/>
                </a:highlight>
              </a:rPr>
              <a:t>lead</a:t>
            </a:r>
            <a:r>
              <a:rPr lang="en-US" altLang="zh-TW" dirty="0"/>
              <a:t> the organization</a:t>
            </a:r>
            <a:r>
              <a:rPr lang="en-US" dirty="0"/>
              <a:t>, or</a:t>
            </a:r>
          </a:p>
          <a:p>
            <a:pPr lvl="1"/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directive</a:t>
            </a:r>
            <a:r>
              <a:rPr lang="zh-TW" altLang="en-US" dirty="0"/>
              <a:t>管理</a:t>
            </a:r>
            <a:r>
              <a:rPr lang="zh-TW" altLang="zh-TW" dirty="0"/>
              <a:t>和</a:t>
            </a:r>
            <a:r>
              <a:rPr lang="zh-TW" altLang="en-US" dirty="0"/>
              <a:t>指令的方向 </a:t>
            </a:r>
            <a:r>
              <a:rPr lang="en-US" altLang="zh-TW" dirty="0"/>
              <a:t>– new requirements imposed by management or government</a:t>
            </a:r>
            <a:endParaRPr lang="en-US" dirty="0"/>
          </a:p>
          <a:p>
            <a:endParaRPr lang="en-US" dirty="0"/>
          </a:p>
          <a:p>
            <a:r>
              <a:rPr lang="en-US" dirty="0"/>
              <a:t>Another categorization is </a:t>
            </a:r>
            <a:r>
              <a:rPr lang="en-US" dirty="0">
                <a:solidFill>
                  <a:srgbClr val="5B53FF"/>
                </a:solidFill>
              </a:rPr>
              <a:t>how long </a:t>
            </a:r>
            <a:r>
              <a:rPr lang="en-US" dirty="0"/>
              <a:t>it will take to do and when it is needed</a:t>
            </a:r>
          </a:p>
          <a:p>
            <a:r>
              <a:rPr lang="en-US" dirty="0"/>
              <a:t>Another is the </a:t>
            </a:r>
            <a:r>
              <a:rPr lang="en-US" dirty="0">
                <a:solidFill>
                  <a:srgbClr val="5B53FF"/>
                </a:solidFill>
              </a:rPr>
              <a:t>overall priority</a:t>
            </a:r>
            <a:r>
              <a:rPr lang="zh-TW" altLang="en-US" dirty="0"/>
              <a:t>優先</a:t>
            </a:r>
            <a:r>
              <a:rPr lang="en-US" dirty="0"/>
              <a:t> of the project</a:t>
            </a:r>
          </a:p>
          <a:p>
            <a:endParaRPr lang="en-US" dirty="0"/>
          </a:p>
        </p:txBody>
      </p:sp>
      <p:sp>
        <p:nvSpPr>
          <p:cNvPr id="2253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0" y="6429374"/>
            <a:ext cx="2350681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/>
              <a:t>Information Technology Project Management, Seventh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2000" y="6431802"/>
            <a:ext cx="533400" cy="365125"/>
          </a:xfrm>
        </p:spPr>
        <p:txBody>
          <a:bodyPr/>
          <a:lstStyle/>
          <a:p>
            <a:pPr>
              <a:defRPr/>
            </a:pPr>
            <a:fld id="{4742D106-47AC-47A2-94D4-42582EA97261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533400"/>
            <a:ext cx="8610600" cy="673100"/>
          </a:xfrm>
        </p:spPr>
        <p:txBody>
          <a:bodyPr>
            <a:normAutofit fontScale="90000"/>
          </a:bodyPr>
          <a:lstStyle/>
          <a:p>
            <a:r>
              <a:rPr lang="en-US" dirty="0"/>
              <a:t>1.2: (2) Categorizing IT Projects</a:t>
            </a:r>
            <a:r>
              <a:rPr lang="zh-TW" altLang="en-US" dirty="0"/>
              <a:t>分類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7705" y="2156521"/>
            <a:ext cx="1909295" cy="3048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57704" y="2512993"/>
            <a:ext cx="2214095" cy="3013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1420" y="3023518"/>
            <a:ext cx="3103379" cy="3013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533400" y="4876800"/>
            <a:ext cx="16002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590800" y="5562600"/>
            <a:ext cx="19812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C55D080F-67D7-4034-AFFF-07BB9FC70F42}"/>
              </a:ext>
            </a:extLst>
          </p:cNvPr>
          <p:cNvSpPr/>
          <p:nvPr/>
        </p:nvSpPr>
        <p:spPr>
          <a:xfrm>
            <a:off x="5715000" y="1525692"/>
            <a:ext cx="2540385" cy="1896897"/>
          </a:xfrm>
          <a:prstGeom prst="wedgeRoundRectCallout">
            <a:avLst>
              <a:gd name="adj1" fmla="val -88797"/>
              <a:gd name="adj2" fmla="val -3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>
                <a:latin typeface="Abadi" panose="020B0604020104020204" pitchFamily="34" charset="0"/>
              </a:rPr>
              <a:t>Celeste: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800">
                <a:latin typeface="Abadi" panose="020B0604020104020204" pitchFamily="34" charset="0"/>
              </a:rPr>
              <a:t>Problem= legacy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800">
                <a:latin typeface="Abadi" panose="020B0604020104020204" pitchFamily="34" charset="0"/>
              </a:rPr>
              <a:t>Opportunity= data-driven organization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800">
                <a:latin typeface="Abadi" panose="020B0604020104020204" pitchFamily="34" charset="0"/>
              </a:rPr>
              <a:t>Directive= ESG</a:t>
            </a:r>
            <a:endParaRPr lang="zh-TW" altLang="en-US" sz="1800" dirty="0">
              <a:latin typeface="Abadi" panose="020B0604020104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52B9F9E-8C78-4D03-8A42-02470C90C3AA}"/>
              </a:ext>
            </a:extLst>
          </p:cNvPr>
          <p:cNvGrpSpPr/>
          <p:nvPr/>
        </p:nvGrpSpPr>
        <p:grpSpPr>
          <a:xfrm>
            <a:off x="5333999" y="3657599"/>
            <a:ext cx="3771123" cy="2789703"/>
            <a:chOff x="5218381" y="3608457"/>
            <a:chExt cx="3886742" cy="283884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E99B820-CB2B-4623-BA54-1D2402A9F6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18381" y="3608457"/>
              <a:ext cx="3886742" cy="283884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1D14BAA-9100-496C-B891-7FC09DB8AEE8}"/>
                </a:ext>
              </a:extLst>
            </p:cNvPr>
            <p:cNvSpPr/>
            <p:nvPr/>
          </p:nvSpPr>
          <p:spPr>
            <a:xfrm>
              <a:off x="5410200" y="4507468"/>
              <a:ext cx="30444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1800" dirty="0">
                  <a:highlight>
                    <a:srgbClr val="FFFF00"/>
                  </a:highlight>
                </a:rPr>
                <a:t>ESG 環境、社會和公司治理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763000" cy="4791075"/>
          </a:xfrm>
        </p:spPr>
        <p:txBody>
          <a:bodyPr/>
          <a:lstStyle/>
          <a:p>
            <a:r>
              <a:rPr lang="en-US" dirty="0"/>
              <a:t>Financial considerations are often an important consideration in selecting projects</a:t>
            </a:r>
          </a:p>
          <a:p>
            <a:endParaRPr lang="en-US" dirty="0"/>
          </a:p>
          <a:p>
            <a:r>
              <a:rPr lang="en-US" dirty="0"/>
              <a:t>Three primary methods for determining the projected financial value of projects:</a:t>
            </a:r>
          </a:p>
          <a:p>
            <a:pPr lvl="1"/>
            <a:r>
              <a:rPr lang="en-US" dirty="0"/>
              <a:t>Net present value (NPV) analysis</a:t>
            </a:r>
            <a:r>
              <a:rPr lang="zh-TW" altLang="en-US" dirty="0"/>
              <a:t>淨現值分析 </a:t>
            </a:r>
            <a:endParaRPr lang="en-US" dirty="0"/>
          </a:p>
          <a:p>
            <a:pPr lvl="1"/>
            <a:r>
              <a:rPr lang="en-US" dirty="0"/>
              <a:t>Return on investment (ROI)</a:t>
            </a:r>
            <a:r>
              <a:rPr lang="zh-TW" altLang="en-US" dirty="0"/>
              <a:t>投資</a:t>
            </a:r>
            <a:r>
              <a:rPr lang="zh-TW" altLang="en-US" sz="2400" dirty="0"/>
              <a:t>報酬率</a:t>
            </a:r>
            <a:endParaRPr lang="en-US" altLang="zh-TW" dirty="0"/>
          </a:p>
          <a:p>
            <a:pPr lvl="1"/>
            <a:r>
              <a:rPr lang="en-US" dirty="0"/>
              <a:t>Payback analysis</a:t>
            </a:r>
            <a:r>
              <a:rPr lang="zh-TW" altLang="en-US" dirty="0"/>
              <a:t>回報分析</a:t>
            </a:r>
            <a:endParaRPr lang="en-US" dirty="0"/>
          </a:p>
          <a:p>
            <a:endParaRPr lang="en-US" dirty="0"/>
          </a:p>
        </p:txBody>
      </p:sp>
      <p:sp>
        <p:nvSpPr>
          <p:cNvPr id="2355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8128BF-149D-4319-94D1-D4CE54B0BB53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65125"/>
            <a:ext cx="8686800" cy="615950"/>
          </a:xfrm>
        </p:spPr>
        <p:txBody>
          <a:bodyPr>
            <a:normAutofit fontScale="90000"/>
          </a:bodyPr>
          <a:lstStyle/>
          <a:p>
            <a:r>
              <a:rPr lang="en-US" dirty="0"/>
              <a:t>1.2: (3) Financial Analysis</a:t>
            </a:r>
            <a:r>
              <a:rPr lang="zh-TW" altLang="en-US" dirty="0"/>
              <a:t>財務分析</a:t>
            </a:r>
            <a:r>
              <a:rPr lang="en-US" dirty="0"/>
              <a:t> of Projects</a:t>
            </a:r>
          </a:p>
        </p:txBody>
      </p:sp>
      <p:sp>
        <p:nvSpPr>
          <p:cNvPr id="6" name="Rectangle 5"/>
          <p:cNvSpPr/>
          <p:nvPr/>
        </p:nvSpPr>
        <p:spPr>
          <a:xfrm>
            <a:off x="1066800" y="3806969"/>
            <a:ext cx="2362200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58008" y="4184505"/>
            <a:ext cx="2828192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9216" y="4605813"/>
            <a:ext cx="2294792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151965"/>
            <a:ext cx="8567738" cy="4791075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Net present value</a:t>
            </a:r>
            <a:r>
              <a:rPr lang="en-US" dirty="0"/>
              <a:t> (NPV) analysis is a method of calculating the expected net monetary gain or loss from a project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C0C0"/>
                </a:highlight>
              </a:rPr>
              <a:t>by discounting all expected future cash </a:t>
            </a:r>
            <a:r>
              <a:rPr lang="en-US" dirty="0"/>
              <a:t>inflows and outflows to the present point in time</a:t>
            </a:r>
            <a:r>
              <a:rPr lang="zh-TW" altLang="en-US" dirty="0"/>
              <a:t>一種計算方法 </a:t>
            </a:r>
            <a:r>
              <a:rPr lang="zh-TW" altLang="en-US" u="sng" dirty="0"/>
              <a:t>使用折現率  </a:t>
            </a:r>
            <a:r>
              <a:rPr lang="zh-TW" altLang="en-US" dirty="0"/>
              <a:t>計算</a:t>
            </a:r>
            <a:r>
              <a:rPr lang="zh-TW" altLang="en-US" dirty="0">
                <a:solidFill>
                  <a:srgbClr val="FF0000"/>
                </a:solidFill>
              </a:rPr>
              <a:t>未來</a:t>
            </a:r>
            <a:r>
              <a:rPr lang="zh-TW" altLang="en-US" u="sng" dirty="0"/>
              <a:t>現金流入和流出</a:t>
            </a:r>
            <a:r>
              <a:rPr lang="zh-TW" altLang="en-US" dirty="0"/>
              <a:t>來預估 </a:t>
            </a:r>
            <a:r>
              <a:rPr lang="zh-TW" altLang="en-US" dirty="0">
                <a:solidFill>
                  <a:srgbClr val="FF0000"/>
                </a:solidFill>
              </a:rPr>
              <a:t>未來</a:t>
            </a:r>
            <a:r>
              <a:rPr lang="zh-TW" altLang="en-US" dirty="0"/>
              <a:t>期望</a:t>
            </a:r>
            <a:r>
              <a:rPr lang="zh-TW" altLang="zh-TW" dirty="0"/>
              <a:t>金錢</a:t>
            </a:r>
            <a:r>
              <a:rPr lang="zh-TW" altLang="en-US" dirty="0"/>
              <a:t>淨收益或虧損</a:t>
            </a:r>
            <a:endParaRPr lang="en-US" dirty="0"/>
          </a:p>
          <a:p>
            <a:r>
              <a:rPr lang="en-US" dirty="0"/>
              <a:t>Projects with a positive NPV should be considered if financial value is a key criterion</a:t>
            </a:r>
          </a:p>
          <a:p>
            <a:r>
              <a:rPr lang="en-US" dirty="0"/>
              <a:t>The higher the NPV, the better</a:t>
            </a:r>
          </a:p>
          <a:p>
            <a:r>
              <a:rPr lang="en-US" dirty="0"/>
              <a:t>Discount factor</a:t>
            </a:r>
            <a:r>
              <a:rPr lang="zh-TW" altLang="en-US" dirty="0"/>
              <a:t>折扣數字</a:t>
            </a:r>
            <a:r>
              <a:rPr lang="en-US" dirty="0"/>
              <a:t>= 1/(1+discount rate)</a:t>
            </a:r>
          </a:p>
          <a:p>
            <a:pPr marL="109728" indent="0">
              <a:buNone/>
            </a:pPr>
            <a:r>
              <a:rPr lang="en-US" altLang="zh-TW" dirty="0"/>
              <a:t>(discount rate</a:t>
            </a:r>
            <a:r>
              <a:rPr lang="zh-TW" altLang="zh-TW" dirty="0"/>
              <a:t>折扣率</a:t>
            </a:r>
            <a:r>
              <a:rPr lang="en-US" altLang="zh-TW" dirty="0"/>
              <a:t>) </a:t>
            </a:r>
          </a:p>
          <a:p>
            <a:pPr lvl="1"/>
            <a:r>
              <a:rPr lang="en-US" altLang="zh-TW" dirty="0"/>
              <a:t>1/(1+discount rate) -- for the 1</a:t>
            </a:r>
            <a:r>
              <a:rPr lang="en-US" altLang="zh-TW" baseline="30000" dirty="0"/>
              <a:t>st</a:t>
            </a:r>
            <a:r>
              <a:rPr lang="en-US" altLang="zh-TW" dirty="0"/>
              <a:t> year</a:t>
            </a:r>
          </a:p>
          <a:p>
            <a:pPr lvl="1"/>
            <a:r>
              <a:rPr lang="en-US" altLang="zh-TW" dirty="0"/>
              <a:t>[1/(1+discount rate)]</a:t>
            </a:r>
            <a:r>
              <a:rPr lang="en-US" altLang="zh-TW" b="1" baseline="68000" dirty="0"/>
              <a:t>2</a:t>
            </a:r>
            <a:r>
              <a:rPr lang="en-US" altLang="zh-TW" dirty="0"/>
              <a:t> -- the 2</a:t>
            </a:r>
            <a:r>
              <a:rPr lang="en-US" altLang="zh-TW" baseline="30000" dirty="0"/>
              <a:t>nd</a:t>
            </a:r>
            <a:r>
              <a:rPr lang="en-US" altLang="zh-TW" dirty="0"/>
              <a:t> year</a:t>
            </a:r>
          </a:p>
          <a:p>
            <a:pPr lvl="1"/>
            <a:r>
              <a:rPr lang="en-US" altLang="zh-TW" dirty="0"/>
              <a:t>[1/(1+discount rate)]</a:t>
            </a:r>
            <a:r>
              <a:rPr lang="en-US" altLang="zh-TW" b="1" baseline="68000" dirty="0"/>
              <a:t>3</a:t>
            </a:r>
            <a:r>
              <a:rPr lang="en-US" altLang="zh-TW" dirty="0"/>
              <a:t> -- the 3</a:t>
            </a:r>
            <a:r>
              <a:rPr lang="en-US" altLang="zh-TW" baseline="30000" dirty="0"/>
              <a:t>rd</a:t>
            </a:r>
            <a:r>
              <a:rPr lang="en-US" altLang="zh-TW" dirty="0"/>
              <a:t> year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2457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B2DC9-A02A-47AF-ADCC-E99239ADE465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2250"/>
            <a:ext cx="8686800" cy="615950"/>
          </a:xfrm>
        </p:spPr>
        <p:txBody>
          <a:bodyPr>
            <a:normAutofit fontScale="90000"/>
          </a:bodyPr>
          <a:lstStyle/>
          <a:p>
            <a:r>
              <a:rPr lang="en-US" dirty="0"/>
              <a:t>1.2: (3-1) Net Present Value Analysis</a:t>
            </a:r>
            <a:r>
              <a:rPr lang="zh-TW" altLang="en-US" dirty="0"/>
              <a:t>淨現值分析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85058" y="1151965"/>
            <a:ext cx="2828192" cy="3775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667000" y="3411071"/>
            <a:ext cx="19812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43000" y="4038600"/>
            <a:ext cx="35814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62000" y="4343400"/>
            <a:ext cx="19812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rgbClr val="00B0F0">
                <a:alpha val="60000"/>
              </a:srgb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A1E78AA-41F3-418D-ABAC-15F79D61D128}"/>
              </a:ext>
            </a:extLst>
          </p:cNvPr>
          <p:cNvSpPr txBox="1"/>
          <p:nvPr/>
        </p:nvSpPr>
        <p:spPr>
          <a:xfrm>
            <a:off x="5146769" y="4645927"/>
            <a:ext cx="3873176" cy="3385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1600" dirty="0">
                <a:sym typeface="Wingdings" panose="05000000000000000000" pitchFamily="2" charset="2"/>
              </a:rPr>
              <a:t></a:t>
            </a:r>
            <a:r>
              <a:rPr lang="en-US" altLang="zh-TW" sz="1600" dirty="0"/>
              <a:t>$1,000,000 x 1/(1+discount rate) </a:t>
            </a:r>
            <a:endParaRPr lang="zh-TW" alt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C7BC4D-9C02-4D44-9992-CE30F27408B6}"/>
              </a:ext>
            </a:extLst>
          </p:cNvPr>
          <p:cNvSpPr txBox="1"/>
          <p:nvPr/>
        </p:nvSpPr>
        <p:spPr>
          <a:xfrm>
            <a:off x="5146769" y="5029200"/>
            <a:ext cx="3997231" cy="3385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1600" dirty="0">
                <a:sym typeface="Wingdings" panose="05000000000000000000" pitchFamily="2" charset="2"/>
              </a:rPr>
              <a:t></a:t>
            </a:r>
            <a:r>
              <a:rPr lang="en-US" altLang="zh-TW" sz="1600" dirty="0"/>
              <a:t>$1,000,000 x [1/(1+discount rate)]</a:t>
            </a:r>
            <a:r>
              <a:rPr lang="en-US" altLang="zh-TW" sz="1600" b="1" baseline="68000" dirty="0"/>
              <a:t>2</a:t>
            </a:r>
            <a:r>
              <a:rPr lang="en-US" altLang="zh-TW" sz="1600" dirty="0"/>
              <a:t> </a:t>
            </a:r>
            <a:endParaRPr lang="zh-TW" alt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03EA3E-43E9-4DDB-8C02-C2C2C7B5CED3}"/>
              </a:ext>
            </a:extLst>
          </p:cNvPr>
          <p:cNvSpPr txBox="1"/>
          <p:nvPr/>
        </p:nvSpPr>
        <p:spPr>
          <a:xfrm>
            <a:off x="5146769" y="5406601"/>
            <a:ext cx="3997232" cy="3385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1600" dirty="0">
                <a:sym typeface="Wingdings" panose="05000000000000000000" pitchFamily="2" charset="2"/>
              </a:rPr>
              <a:t></a:t>
            </a:r>
            <a:r>
              <a:rPr lang="en-US" altLang="zh-TW" sz="1600" dirty="0"/>
              <a:t>$1,000,000 x [1/(1+discount rate)]</a:t>
            </a:r>
            <a:r>
              <a:rPr lang="en-US" altLang="zh-TW" sz="1600" b="1" baseline="68000" dirty="0"/>
              <a:t>3</a:t>
            </a:r>
            <a:endParaRPr lang="zh-TW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11" grpId="0" animBg="1"/>
      <p:bldP spid="12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4.xml><?xml version="1.0" encoding="utf-8"?>
<a:theme xmlns:a="http://schemas.openxmlformats.org/drawingml/2006/main" name="Theme1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14526</TotalTime>
  <Words>1913</Words>
  <Application>Microsoft Office PowerPoint</Application>
  <PresentationFormat>On-screen Show (4:3)</PresentationFormat>
  <Paragraphs>217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44" baseType="lpstr">
      <vt:lpstr>微軟正黑體</vt:lpstr>
      <vt:lpstr>新細明體</vt:lpstr>
      <vt:lpstr>黑体</vt:lpstr>
      <vt:lpstr>Abadi</vt:lpstr>
      <vt:lpstr>Arial</vt:lpstr>
      <vt:lpstr>Arial Rounded MT Bold</vt:lpstr>
      <vt:lpstr>Calibri</vt:lpstr>
      <vt:lpstr>Calibri Light</vt:lpstr>
      <vt:lpstr>Century Gothic</vt:lpstr>
      <vt:lpstr>Lucida Sans Unicode</vt:lpstr>
      <vt:lpstr>Times New Roman</vt:lpstr>
      <vt:lpstr>Verdana</vt:lpstr>
      <vt:lpstr>Wingdings</vt:lpstr>
      <vt:lpstr>Wingdings 2</vt:lpstr>
      <vt:lpstr>Wingdings 3</vt:lpstr>
      <vt:lpstr>Custom Design</vt:lpstr>
      <vt:lpstr>Concourse</vt:lpstr>
      <vt:lpstr>Wisp</vt:lpstr>
      <vt:lpstr>Theme1</vt:lpstr>
      <vt:lpstr>Chapter 4: Project Selection</vt:lpstr>
      <vt:lpstr>Learning Objectives</vt:lpstr>
      <vt:lpstr>1. Project Selection 1.1 Basic idea: Strategic Planning</vt:lpstr>
      <vt:lpstr>Figure 4-2. Mind Map of a SWOT Analysis to Help Identify Potential Projects</vt:lpstr>
      <vt:lpstr>1.2 Methods for Selecting Projects</vt:lpstr>
      <vt:lpstr>1.2: (1) Focusing on Broad Organizational Needs廣泛的組織需求 </vt:lpstr>
      <vt:lpstr>1.2: (2) Categorizing IT Projects分類</vt:lpstr>
      <vt:lpstr>1.2: (3) Financial Analysis財務分析 of Projects</vt:lpstr>
      <vt:lpstr>1.2: (3-1) Net Present Value Analysis淨現值分析 </vt:lpstr>
      <vt:lpstr>1.2: (3-1) Net Present Value Example</vt:lpstr>
      <vt:lpstr>1.2: (3-1) JWD Consulting NPV Example</vt:lpstr>
      <vt:lpstr>Calculation of PV, NPV</vt:lpstr>
      <vt:lpstr>Calculation of NPV  run “Quick Analysis” of cumulative cash flow</vt:lpstr>
      <vt:lpstr>Calculation of ROI</vt:lpstr>
      <vt:lpstr>1.2: (3-2) Return on Investment投資報酬率</vt:lpstr>
      <vt:lpstr>1.2: (3-3) Payback Analysis回收週期分析</vt:lpstr>
      <vt:lpstr>1.2: (3-3) Charting the Payback Period</vt:lpstr>
      <vt:lpstr>1.2: (4) Weighted Scoring Model 加權評分模型</vt:lpstr>
      <vt:lpstr>1.2: (4) Sample Weighted Scoring Model for Project Selection</vt:lpstr>
      <vt:lpstr>1.2: (5) Implementing a Balanced Scorecard實施平衡計分卡– Added: Video</vt:lpstr>
      <vt:lpstr>1.2: (5) Balanced Scorecard Example</vt:lpstr>
      <vt:lpstr>Mission, Vision, Goal</vt:lpstr>
      <vt:lpstr>PowerPoint Presentation</vt:lpstr>
      <vt:lpstr>Calculation of IRR</vt:lpstr>
      <vt:lpstr>Calculation of IRR</vt:lpstr>
    </vt:vector>
  </TitlesOfParts>
  <Company>Augsburg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 Technology</dc:creator>
  <cp:lastModifiedBy>Celeste Ng</cp:lastModifiedBy>
  <cp:revision>409</cp:revision>
  <cp:lastPrinted>2022-03-20T13:48:50Z</cp:lastPrinted>
  <dcterms:created xsi:type="dcterms:W3CDTF">2001-07-05T23:10:12Z</dcterms:created>
  <dcterms:modified xsi:type="dcterms:W3CDTF">2024-03-13T15:47:12Z</dcterms:modified>
</cp:coreProperties>
</file>